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8" r:id="rId2"/>
    <p:sldId id="259" r:id="rId3"/>
    <p:sldId id="270" r:id="rId4"/>
    <p:sldId id="262" r:id="rId5"/>
    <p:sldId id="260" r:id="rId6"/>
    <p:sldId id="261" r:id="rId7"/>
    <p:sldId id="271" r:id="rId8"/>
    <p:sldId id="272" r:id="rId9"/>
    <p:sldId id="263" r:id="rId10"/>
    <p:sldId id="274" r:id="rId11"/>
    <p:sldId id="264" r:id="rId12"/>
    <p:sldId id="265" r:id="rId13"/>
    <p:sldId id="267" r:id="rId14"/>
    <p:sldId id="268" r:id="rId15"/>
    <p:sldId id="269" r:id="rId1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28" autoAdjust="0"/>
    <p:restoredTop sz="94654"/>
  </p:normalViewPr>
  <p:slideViewPr>
    <p:cSldViewPr snapToGrid="0" snapToObjects="1">
      <p:cViewPr varScale="1">
        <p:scale>
          <a:sx n="86" d="100"/>
          <a:sy n="86" d="100"/>
        </p:scale>
        <p:origin x="47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0E39FF-0D5C-E04D-8B8D-88ADDC4F6CD5}"/>
              </a:ext>
            </a:extLst>
          </p:cNvPr>
          <p:cNvSpPr>
            <a:spLocks noGrp="1"/>
          </p:cNvSpPr>
          <p:nvPr>
            <p:ph type="ctrTitle"/>
          </p:nvPr>
        </p:nvSpPr>
        <p:spPr>
          <a:xfrm>
            <a:off x="1524000" y="1122363"/>
            <a:ext cx="9144000" cy="2387600"/>
          </a:xfrm>
        </p:spPr>
        <p:txBody>
          <a:bodyPr anchor="b"/>
          <a:lstStyle>
            <a:lvl1pPr algn="ctr">
              <a:defRPr sz="6000"/>
            </a:lvl1pPr>
          </a:lstStyle>
          <a:p>
            <a:r>
              <a:rPr kumimoji="1" lang="zh-CN" altLang="en-US"/>
              <a:t>单击此处编辑母版标题样式</a:t>
            </a:r>
          </a:p>
        </p:txBody>
      </p:sp>
      <p:sp>
        <p:nvSpPr>
          <p:cNvPr id="3" name="副标题 2">
            <a:extLst>
              <a:ext uri="{FF2B5EF4-FFF2-40B4-BE49-F238E27FC236}">
                <a16:creationId xmlns:a16="http://schemas.microsoft.com/office/drawing/2014/main" id="{8FFF9AE9-0006-9F43-B41D-4B0BA726D03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p>
        </p:txBody>
      </p:sp>
      <p:sp>
        <p:nvSpPr>
          <p:cNvPr id="4" name="日期占位符 3">
            <a:extLst>
              <a:ext uri="{FF2B5EF4-FFF2-40B4-BE49-F238E27FC236}">
                <a16:creationId xmlns:a16="http://schemas.microsoft.com/office/drawing/2014/main" id="{711B0628-2F34-D743-B442-F0CC48CE1592}"/>
              </a:ext>
            </a:extLst>
          </p:cNvPr>
          <p:cNvSpPr>
            <a:spLocks noGrp="1"/>
          </p:cNvSpPr>
          <p:nvPr>
            <p:ph type="dt" sz="half" idx="10"/>
          </p:nvPr>
        </p:nvSpPr>
        <p:spPr/>
        <p:txBody>
          <a:bodyPr/>
          <a:lstStyle/>
          <a:p>
            <a:fld id="{9F1FE206-118E-4049-BA26-1D462B5EA99E}" type="datetimeFigureOut">
              <a:rPr kumimoji="1" lang="zh-CN" altLang="en-US" smtClean="0"/>
              <a:t>2023/10/19</a:t>
            </a:fld>
            <a:endParaRPr kumimoji="1" lang="zh-CN" altLang="en-US"/>
          </a:p>
        </p:txBody>
      </p:sp>
      <p:sp>
        <p:nvSpPr>
          <p:cNvPr id="5" name="页脚占位符 4">
            <a:extLst>
              <a:ext uri="{FF2B5EF4-FFF2-40B4-BE49-F238E27FC236}">
                <a16:creationId xmlns:a16="http://schemas.microsoft.com/office/drawing/2014/main" id="{0865FF27-9E54-3544-A42F-BD3652E973F7}"/>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EA91D0ED-ED2C-DD45-9B6C-A45A11A98A85}"/>
              </a:ext>
            </a:extLst>
          </p:cNvPr>
          <p:cNvSpPr>
            <a:spLocks noGrp="1"/>
          </p:cNvSpPr>
          <p:nvPr>
            <p:ph type="sldNum" sz="quarter" idx="12"/>
          </p:nvPr>
        </p:nvSpPr>
        <p:spPr/>
        <p:txBody>
          <a:bodyPr/>
          <a:lstStyle/>
          <a:p>
            <a:fld id="{2BF730C6-C993-744A-8EDC-C5C0AFD06A08}" type="slidenum">
              <a:rPr kumimoji="1" lang="zh-CN" altLang="en-US" smtClean="0"/>
              <a:t>‹#›</a:t>
            </a:fld>
            <a:endParaRPr kumimoji="1" lang="zh-CN" altLang="en-US"/>
          </a:p>
        </p:txBody>
      </p:sp>
    </p:spTree>
    <p:extLst>
      <p:ext uri="{BB962C8B-B14F-4D97-AF65-F5344CB8AC3E}">
        <p14:creationId xmlns:p14="http://schemas.microsoft.com/office/powerpoint/2010/main" val="9971596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98B398-A096-D04F-BC78-F3DD52F9E158}"/>
              </a:ext>
            </a:extLst>
          </p:cNvPr>
          <p:cNvSpPr>
            <a:spLocks noGrp="1"/>
          </p:cNvSpPr>
          <p:nvPr>
            <p:ph type="title"/>
          </p:nvPr>
        </p:nvSpPr>
        <p:spPr/>
        <p:txBody>
          <a:bodyPr/>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1FB37CF6-EAC1-F24E-90BB-4D2DD78EDDA7}"/>
              </a:ext>
            </a:extLst>
          </p:cNvPr>
          <p:cNvSpPr>
            <a:spLocks noGrp="1"/>
          </p:cNvSpPr>
          <p:nvPr>
            <p:ph type="body" orient="vert" idx="1"/>
          </p:nvPr>
        </p:nvSpPr>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282E5E31-B96D-504C-B31B-81484EB24004}"/>
              </a:ext>
            </a:extLst>
          </p:cNvPr>
          <p:cNvSpPr>
            <a:spLocks noGrp="1"/>
          </p:cNvSpPr>
          <p:nvPr>
            <p:ph type="dt" sz="half" idx="10"/>
          </p:nvPr>
        </p:nvSpPr>
        <p:spPr/>
        <p:txBody>
          <a:bodyPr/>
          <a:lstStyle/>
          <a:p>
            <a:fld id="{9F1FE206-118E-4049-BA26-1D462B5EA99E}" type="datetimeFigureOut">
              <a:rPr kumimoji="1" lang="zh-CN" altLang="en-US" smtClean="0"/>
              <a:t>2023/10/19</a:t>
            </a:fld>
            <a:endParaRPr kumimoji="1" lang="zh-CN" altLang="en-US"/>
          </a:p>
        </p:txBody>
      </p:sp>
      <p:sp>
        <p:nvSpPr>
          <p:cNvPr id="5" name="页脚占位符 4">
            <a:extLst>
              <a:ext uri="{FF2B5EF4-FFF2-40B4-BE49-F238E27FC236}">
                <a16:creationId xmlns:a16="http://schemas.microsoft.com/office/drawing/2014/main" id="{CEDB8BFE-5BA1-C14B-9218-FA914A8E8E61}"/>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E11A9117-A3A0-364E-86C2-58C4688C6C3C}"/>
              </a:ext>
            </a:extLst>
          </p:cNvPr>
          <p:cNvSpPr>
            <a:spLocks noGrp="1"/>
          </p:cNvSpPr>
          <p:nvPr>
            <p:ph type="sldNum" sz="quarter" idx="12"/>
          </p:nvPr>
        </p:nvSpPr>
        <p:spPr/>
        <p:txBody>
          <a:bodyPr/>
          <a:lstStyle/>
          <a:p>
            <a:fld id="{2BF730C6-C993-744A-8EDC-C5C0AFD06A08}" type="slidenum">
              <a:rPr kumimoji="1" lang="zh-CN" altLang="en-US" smtClean="0"/>
              <a:t>‹#›</a:t>
            </a:fld>
            <a:endParaRPr kumimoji="1" lang="zh-CN" altLang="en-US"/>
          </a:p>
        </p:txBody>
      </p:sp>
    </p:spTree>
    <p:extLst>
      <p:ext uri="{BB962C8B-B14F-4D97-AF65-F5344CB8AC3E}">
        <p14:creationId xmlns:p14="http://schemas.microsoft.com/office/powerpoint/2010/main" val="36974854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A93A36B-6C0F-B147-B065-A56F9FD228C9}"/>
              </a:ext>
            </a:extLst>
          </p:cNvPr>
          <p:cNvSpPr>
            <a:spLocks noGrp="1"/>
          </p:cNvSpPr>
          <p:nvPr>
            <p:ph type="title" orient="vert"/>
          </p:nvPr>
        </p:nvSpPr>
        <p:spPr>
          <a:xfrm>
            <a:off x="8724900" y="365125"/>
            <a:ext cx="2628900" cy="5811838"/>
          </a:xfrm>
        </p:spPr>
        <p:txBody>
          <a:bodyPr vert="eaVert"/>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4A309C44-8A08-EC4D-AD69-F41C16959C0F}"/>
              </a:ext>
            </a:extLst>
          </p:cNvPr>
          <p:cNvSpPr>
            <a:spLocks noGrp="1"/>
          </p:cNvSpPr>
          <p:nvPr>
            <p:ph type="body" orient="vert" idx="1"/>
          </p:nvPr>
        </p:nvSpPr>
        <p:spPr>
          <a:xfrm>
            <a:off x="838200" y="365125"/>
            <a:ext cx="7734300" cy="5811838"/>
          </a:xfrm>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800FC1B7-A992-6347-AE64-1541EF94E2F3}"/>
              </a:ext>
            </a:extLst>
          </p:cNvPr>
          <p:cNvSpPr>
            <a:spLocks noGrp="1"/>
          </p:cNvSpPr>
          <p:nvPr>
            <p:ph type="dt" sz="half" idx="10"/>
          </p:nvPr>
        </p:nvSpPr>
        <p:spPr/>
        <p:txBody>
          <a:bodyPr/>
          <a:lstStyle/>
          <a:p>
            <a:fld id="{9F1FE206-118E-4049-BA26-1D462B5EA99E}" type="datetimeFigureOut">
              <a:rPr kumimoji="1" lang="zh-CN" altLang="en-US" smtClean="0"/>
              <a:t>2023/10/19</a:t>
            </a:fld>
            <a:endParaRPr kumimoji="1" lang="zh-CN" altLang="en-US"/>
          </a:p>
        </p:txBody>
      </p:sp>
      <p:sp>
        <p:nvSpPr>
          <p:cNvPr id="5" name="页脚占位符 4">
            <a:extLst>
              <a:ext uri="{FF2B5EF4-FFF2-40B4-BE49-F238E27FC236}">
                <a16:creationId xmlns:a16="http://schemas.microsoft.com/office/drawing/2014/main" id="{6E2B99B2-752C-E64B-A7C3-FA8211F240B0}"/>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47962844-F342-B743-829B-B79184BDEDAC}"/>
              </a:ext>
            </a:extLst>
          </p:cNvPr>
          <p:cNvSpPr>
            <a:spLocks noGrp="1"/>
          </p:cNvSpPr>
          <p:nvPr>
            <p:ph type="sldNum" sz="quarter" idx="12"/>
          </p:nvPr>
        </p:nvSpPr>
        <p:spPr/>
        <p:txBody>
          <a:bodyPr/>
          <a:lstStyle/>
          <a:p>
            <a:fld id="{2BF730C6-C993-744A-8EDC-C5C0AFD06A08}" type="slidenum">
              <a:rPr kumimoji="1" lang="zh-CN" altLang="en-US" smtClean="0"/>
              <a:t>‹#›</a:t>
            </a:fld>
            <a:endParaRPr kumimoji="1" lang="zh-CN" altLang="en-US"/>
          </a:p>
        </p:txBody>
      </p:sp>
    </p:spTree>
    <p:extLst>
      <p:ext uri="{BB962C8B-B14F-4D97-AF65-F5344CB8AC3E}">
        <p14:creationId xmlns:p14="http://schemas.microsoft.com/office/powerpoint/2010/main" val="42266108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D228A87-A0E3-D24A-9D55-155FAFFE10B6}"/>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4A8B18AE-E35D-4F4A-A62E-671E4653C389}"/>
              </a:ext>
            </a:extLst>
          </p:cNvPr>
          <p:cNvSpPr>
            <a:spLocks noGrp="1"/>
          </p:cNvSpPr>
          <p:nvPr>
            <p:ph idx="1"/>
          </p:nvPr>
        </p:nvSpPr>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8B80E264-1324-2D45-B9FD-C84B66AB0667}"/>
              </a:ext>
            </a:extLst>
          </p:cNvPr>
          <p:cNvSpPr>
            <a:spLocks noGrp="1"/>
          </p:cNvSpPr>
          <p:nvPr>
            <p:ph type="dt" sz="half" idx="10"/>
          </p:nvPr>
        </p:nvSpPr>
        <p:spPr/>
        <p:txBody>
          <a:bodyPr/>
          <a:lstStyle/>
          <a:p>
            <a:fld id="{9F1FE206-118E-4049-BA26-1D462B5EA99E}" type="datetimeFigureOut">
              <a:rPr kumimoji="1" lang="zh-CN" altLang="en-US" smtClean="0"/>
              <a:t>2023/10/19</a:t>
            </a:fld>
            <a:endParaRPr kumimoji="1" lang="zh-CN" altLang="en-US"/>
          </a:p>
        </p:txBody>
      </p:sp>
      <p:sp>
        <p:nvSpPr>
          <p:cNvPr id="5" name="页脚占位符 4">
            <a:extLst>
              <a:ext uri="{FF2B5EF4-FFF2-40B4-BE49-F238E27FC236}">
                <a16:creationId xmlns:a16="http://schemas.microsoft.com/office/drawing/2014/main" id="{0DCF4297-A218-7446-A590-F3DB8FE72107}"/>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302FB21D-52D4-2541-AE66-314B9E4A6B77}"/>
              </a:ext>
            </a:extLst>
          </p:cNvPr>
          <p:cNvSpPr>
            <a:spLocks noGrp="1"/>
          </p:cNvSpPr>
          <p:nvPr>
            <p:ph type="sldNum" sz="quarter" idx="12"/>
          </p:nvPr>
        </p:nvSpPr>
        <p:spPr/>
        <p:txBody>
          <a:bodyPr/>
          <a:lstStyle/>
          <a:p>
            <a:fld id="{2BF730C6-C993-744A-8EDC-C5C0AFD06A08}" type="slidenum">
              <a:rPr kumimoji="1" lang="zh-CN" altLang="en-US" smtClean="0"/>
              <a:t>‹#›</a:t>
            </a:fld>
            <a:endParaRPr kumimoji="1" lang="zh-CN" altLang="en-US"/>
          </a:p>
        </p:txBody>
      </p:sp>
    </p:spTree>
    <p:extLst>
      <p:ext uri="{BB962C8B-B14F-4D97-AF65-F5344CB8AC3E}">
        <p14:creationId xmlns:p14="http://schemas.microsoft.com/office/powerpoint/2010/main" val="21515762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B19CC9-076F-2548-9CA3-D4E42DE0F439}"/>
              </a:ext>
            </a:extLst>
          </p:cNvPr>
          <p:cNvSpPr>
            <a:spLocks noGrp="1"/>
          </p:cNvSpPr>
          <p:nvPr>
            <p:ph type="title"/>
          </p:nvPr>
        </p:nvSpPr>
        <p:spPr>
          <a:xfrm>
            <a:off x="831850" y="1709738"/>
            <a:ext cx="10515600" cy="2852737"/>
          </a:xfrm>
        </p:spPr>
        <p:txBody>
          <a:bodyPr anchor="b"/>
          <a:lstStyle>
            <a:lvl1pPr>
              <a:defRPr sz="6000"/>
            </a:lvl1pPr>
          </a:lstStyle>
          <a:p>
            <a:r>
              <a:rPr kumimoji="1" lang="zh-CN" altLang="en-US"/>
              <a:t>单击此处编辑母版标题样式</a:t>
            </a:r>
          </a:p>
        </p:txBody>
      </p:sp>
      <p:sp>
        <p:nvSpPr>
          <p:cNvPr id="3" name="文本占位符 2">
            <a:extLst>
              <a:ext uri="{FF2B5EF4-FFF2-40B4-BE49-F238E27FC236}">
                <a16:creationId xmlns:a16="http://schemas.microsoft.com/office/drawing/2014/main" id="{901266EC-1F8F-1946-BD29-0B9171D3D97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a:t>单击此处编辑母版文本样式</a:t>
            </a:r>
          </a:p>
        </p:txBody>
      </p:sp>
      <p:sp>
        <p:nvSpPr>
          <p:cNvPr id="4" name="日期占位符 3">
            <a:extLst>
              <a:ext uri="{FF2B5EF4-FFF2-40B4-BE49-F238E27FC236}">
                <a16:creationId xmlns:a16="http://schemas.microsoft.com/office/drawing/2014/main" id="{1EC22E02-8259-4F41-AFB9-AC5FE67BB329}"/>
              </a:ext>
            </a:extLst>
          </p:cNvPr>
          <p:cNvSpPr>
            <a:spLocks noGrp="1"/>
          </p:cNvSpPr>
          <p:nvPr>
            <p:ph type="dt" sz="half" idx="10"/>
          </p:nvPr>
        </p:nvSpPr>
        <p:spPr/>
        <p:txBody>
          <a:bodyPr/>
          <a:lstStyle/>
          <a:p>
            <a:fld id="{9F1FE206-118E-4049-BA26-1D462B5EA99E}" type="datetimeFigureOut">
              <a:rPr kumimoji="1" lang="zh-CN" altLang="en-US" smtClean="0"/>
              <a:t>2023/10/19</a:t>
            </a:fld>
            <a:endParaRPr kumimoji="1" lang="zh-CN" altLang="en-US"/>
          </a:p>
        </p:txBody>
      </p:sp>
      <p:sp>
        <p:nvSpPr>
          <p:cNvPr id="5" name="页脚占位符 4">
            <a:extLst>
              <a:ext uri="{FF2B5EF4-FFF2-40B4-BE49-F238E27FC236}">
                <a16:creationId xmlns:a16="http://schemas.microsoft.com/office/drawing/2014/main" id="{1BBE1ADD-6B90-B844-842C-DF1688EA12D2}"/>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CBBEA63E-C03E-8147-BD48-5B13A44D6A94}"/>
              </a:ext>
            </a:extLst>
          </p:cNvPr>
          <p:cNvSpPr>
            <a:spLocks noGrp="1"/>
          </p:cNvSpPr>
          <p:nvPr>
            <p:ph type="sldNum" sz="quarter" idx="12"/>
          </p:nvPr>
        </p:nvSpPr>
        <p:spPr/>
        <p:txBody>
          <a:bodyPr/>
          <a:lstStyle/>
          <a:p>
            <a:fld id="{2BF730C6-C993-744A-8EDC-C5C0AFD06A08}" type="slidenum">
              <a:rPr kumimoji="1" lang="zh-CN" altLang="en-US" smtClean="0"/>
              <a:t>‹#›</a:t>
            </a:fld>
            <a:endParaRPr kumimoji="1" lang="zh-CN" altLang="en-US"/>
          </a:p>
        </p:txBody>
      </p:sp>
    </p:spTree>
    <p:extLst>
      <p:ext uri="{BB962C8B-B14F-4D97-AF65-F5344CB8AC3E}">
        <p14:creationId xmlns:p14="http://schemas.microsoft.com/office/powerpoint/2010/main" val="17266458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3BFE60-C9D7-3244-B318-D1F0DA4A8A2F}"/>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C5E2ECE5-B309-9D49-84E0-97A238081FF8}"/>
              </a:ext>
            </a:extLst>
          </p:cNvPr>
          <p:cNvSpPr>
            <a:spLocks noGrp="1"/>
          </p:cNvSpPr>
          <p:nvPr>
            <p:ph sz="half" idx="1"/>
          </p:nvPr>
        </p:nvSpPr>
        <p:spPr>
          <a:xfrm>
            <a:off x="838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内容占位符 3">
            <a:extLst>
              <a:ext uri="{FF2B5EF4-FFF2-40B4-BE49-F238E27FC236}">
                <a16:creationId xmlns:a16="http://schemas.microsoft.com/office/drawing/2014/main" id="{DBCAFE42-E723-0840-9199-B0CDF62DDFCE}"/>
              </a:ext>
            </a:extLst>
          </p:cNvPr>
          <p:cNvSpPr>
            <a:spLocks noGrp="1"/>
          </p:cNvSpPr>
          <p:nvPr>
            <p:ph sz="half" idx="2"/>
          </p:nvPr>
        </p:nvSpPr>
        <p:spPr>
          <a:xfrm>
            <a:off x="6172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日期占位符 4">
            <a:extLst>
              <a:ext uri="{FF2B5EF4-FFF2-40B4-BE49-F238E27FC236}">
                <a16:creationId xmlns:a16="http://schemas.microsoft.com/office/drawing/2014/main" id="{DFBE182D-EC89-5E44-8EDD-DC3DFD069638}"/>
              </a:ext>
            </a:extLst>
          </p:cNvPr>
          <p:cNvSpPr>
            <a:spLocks noGrp="1"/>
          </p:cNvSpPr>
          <p:nvPr>
            <p:ph type="dt" sz="half" idx="10"/>
          </p:nvPr>
        </p:nvSpPr>
        <p:spPr/>
        <p:txBody>
          <a:bodyPr/>
          <a:lstStyle/>
          <a:p>
            <a:fld id="{9F1FE206-118E-4049-BA26-1D462B5EA99E}" type="datetimeFigureOut">
              <a:rPr kumimoji="1" lang="zh-CN" altLang="en-US" smtClean="0"/>
              <a:t>2023/10/19</a:t>
            </a:fld>
            <a:endParaRPr kumimoji="1" lang="zh-CN" altLang="en-US"/>
          </a:p>
        </p:txBody>
      </p:sp>
      <p:sp>
        <p:nvSpPr>
          <p:cNvPr id="6" name="页脚占位符 5">
            <a:extLst>
              <a:ext uri="{FF2B5EF4-FFF2-40B4-BE49-F238E27FC236}">
                <a16:creationId xmlns:a16="http://schemas.microsoft.com/office/drawing/2014/main" id="{36C8CD79-8BCD-9C48-89AD-5CD264D04603}"/>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282D2965-8A42-314C-8AD4-4AD64E170B8D}"/>
              </a:ext>
            </a:extLst>
          </p:cNvPr>
          <p:cNvSpPr>
            <a:spLocks noGrp="1"/>
          </p:cNvSpPr>
          <p:nvPr>
            <p:ph type="sldNum" sz="quarter" idx="12"/>
          </p:nvPr>
        </p:nvSpPr>
        <p:spPr/>
        <p:txBody>
          <a:bodyPr/>
          <a:lstStyle/>
          <a:p>
            <a:fld id="{2BF730C6-C993-744A-8EDC-C5C0AFD06A08}" type="slidenum">
              <a:rPr kumimoji="1" lang="zh-CN" altLang="en-US" smtClean="0"/>
              <a:t>‹#›</a:t>
            </a:fld>
            <a:endParaRPr kumimoji="1" lang="zh-CN" altLang="en-US"/>
          </a:p>
        </p:txBody>
      </p:sp>
    </p:spTree>
    <p:extLst>
      <p:ext uri="{BB962C8B-B14F-4D97-AF65-F5344CB8AC3E}">
        <p14:creationId xmlns:p14="http://schemas.microsoft.com/office/powerpoint/2010/main" val="8154631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5630BB-9E71-4142-93DB-B25B4B3EF47C}"/>
              </a:ext>
            </a:extLst>
          </p:cNvPr>
          <p:cNvSpPr>
            <a:spLocks noGrp="1"/>
          </p:cNvSpPr>
          <p:nvPr>
            <p:ph type="title"/>
          </p:nvPr>
        </p:nvSpPr>
        <p:spPr>
          <a:xfrm>
            <a:off x="839788" y="365125"/>
            <a:ext cx="10515600" cy="1325563"/>
          </a:xfrm>
        </p:spPr>
        <p:txBody>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8E9C83D4-5BC4-7942-9152-0047209DE9B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4" name="内容占位符 3">
            <a:extLst>
              <a:ext uri="{FF2B5EF4-FFF2-40B4-BE49-F238E27FC236}">
                <a16:creationId xmlns:a16="http://schemas.microsoft.com/office/drawing/2014/main" id="{1A1651CA-D3FD-5941-8B78-81BB76C13F48}"/>
              </a:ext>
            </a:extLst>
          </p:cNvPr>
          <p:cNvSpPr>
            <a:spLocks noGrp="1"/>
          </p:cNvSpPr>
          <p:nvPr>
            <p:ph sz="half" idx="2"/>
          </p:nvPr>
        </p:nvSpPr>
        <p:spPr>
          <a:xfrm>
            <a:off x="839788" y="2505075"/>
            <a:ext cx="5157787"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文本占位符 4">
            <a:extLst>
              <a:ext uri="{FF2B5EF4-FFF2-40B4-BE49-F238E27FC236}">
                <a16:creationId xmlns:a16="http://schemas.microsoft.com/office/drawing/2014/main" id="{6F53F93B-1C78-9D4D-BD48-02067450F45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6" name="内容占位符 5">
            <a:extLst>
              <a:ext uri="{FF2B5EF4-FFF2-40B4-BE49-F238E27FC236}">
                <a16:creationId xmlns:a16="http://schemas.microsoft.com/office/drawing/2014/main" id="{C262BBBC-607E-9841-A02E-8B9703DF8DA2}"/>
              </a:ext>
            </a:extLst>
          </p:cNvPr>
          <p:cNvSpPr>
            <a:spLocks noGrp="1"/>
          </p:cNvSpPr>
          <p:nvPr>
            <p:ph sz="quarter" idx="4"/>
          </p:nvPr>
        </p:nvSpPr>
        <p:spPr>
          <a:xfrm>
            <a:off x="6172200" y="2505075"/>
            <a:ext cx="5183188"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7" name="日期占位符 6">
            <a:extLst>
              <a:ext uri="{FF2B5EF4-FFF2-40B4-BE49-F238E27FC236}">
                <a16:creationId xmlns:a16="http://schemas.microsoft.com/office/drawing/2014/main" id="{B7A39FDA-8585-6E45-935A-AC120F95F0D9}"/>
              </a:ext>
            </a:extLst>
          </p:cNvPr>
          <p:cNvSpPr>
            <a:spLocks noGrp="1"/>
          </p:cNvSpPr>
          <p:nvPr>
            <p:ph type="dt" sz="half" idx="10"/>
          </p:nvPr>
        </p:nvSpPr>
        <p:spPr/>
        <p:txBody>
          <a:bodyPr/>
          <a:lstStyle/>
          <a:p>
            <a:fld id="{9F1FE206-118E-4049-BA26-1D462B5EA99E}" type="datetimeFigureOut">
              <a:rPr kumimoji="1" lang="zh-CN" altLang="en-US" smtClean="0"/>
              <a:t>2023/10/19</a:t>
            </a:fld>
            <a:endParaRPr kumimoji="1" lang="zh-CN" altLang="en-US"/>
          </a:p>
        </p:txBody>
      </p:sp>
      <p:sp>
        <p:nvSpPr>
          <p:cNvPr id="8" name="页脚占位符 7">
            <a:extLst>
              <a:ext uri="{FF2B5EF4-FFF2-40B4-BE49-F238E27FC236}">
                <a16:creationId xmlns:a16="http://schemas.microsoft.com/office/drawing/2014/main" id="{ACB6E26C-471A-6F4E-BB81-ACF987D6A26C}"/>
              </a:ext>
            </a:extLst>
          </p:cNvPr>
          <p:cNvSpPr>
            <a:spLocks noGrp="1"/>
          </p:cNvSpPr>
          <p:nvPr>
            <p:ph type="ftr" sz="quarter" idx="11"/>
          </p:nvPr>
        </p:nvSpPr>
        <p:spPr/>
        <p:txBody>
          <a:bodyPr/>
          <a:lstStyle/>
          <a:p>
            <a:endParaRPr kumimoji="1" lang="zh-CN" altLang="en-US"/>
          </a:p>
        </p:txBody>
      </p:sp>
      <p:sp>
        <p:nvSpPr>
          <p:cNvPr id="9" name="灯片编号占位符 8">
            <a:extLst>
              <a:ext uri="{FF2B5EF4-FFF2-40B4-BE49-F238E27FC236}">
                <a16:creationId xmlns:a16="http://schemas.microsoft.com/office/drawing/2014/main" id="{121BE1E3-8781-2045-BB75-C080B93C56E8}"/>
              </a:ext>
            </a:extLst>
          </p:cNvPr>
          <p:cNvSpPr>
            <a:spLocks noGrp="1"/>
          </p:cNvSpPr>
          <p:nvPr>
            <p:ph type="sldNum" sz="quarter" idx="12"/>
          </p:nvPr>
        </p:nvSpPr>
        <p:spPr/>
        <p:txBody>
          <a:bodyPr/>
          <a:lstStyle/>
          <a:p>
            <a:fld id="{2BF730C6-C993-744A-8EDC-C5C0AFD06A08}" type="slidenum">
              <a:rPr kumimoji="1" lang="zh-CN" altLang="en-US" smtClean="0"/>
              <a:t>‹#›</a:t>
            </a:fld>
            <a:endParaRPr kumimoji="1" lang="zh-CN" altLang="en-US"/>
          </a:p>
        </p:txBody>
      </p:sp>
    </p:spTree>
    <p:extLst>
      <p:ext uri="{BB962C8B-B14F-4D97-AF65-F5344CB8AC3E}">
        <p14:creationId xmlns:p14="http://schemas.microsoft.com/office/powerpoint/2010/main" val="19004134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CC4718-A67C-914E-A69C-5218BFE10735}"/>
              </a:ext>
            </a:extLst>
          </p:cNvPr>
          <p:cNvSpPr>
            <a:spLocks noGrp="1"/>
          </p:cNvSpPr>
          <p:nvPr>
            <p:ph type="title"/>
          </p:nvPr>
        </p:nvSpPr>
        <p:spPr/>
        <p:txBody>
          <a:bodyPr/>
          <a:lstStyle/>
          <a:p>
            <a:r>
              <a:rPr kumimoji="1" lang="zh-CN" altLang="en-US"/>
              <a:t>单击此处编辑母版标题样式</a:t>
            </a:r>
          </a:p>
        </p:txBody>
      </p:sp>
      <p:sp>
        <p:nvSpPr>
          <p:cNvPr id="3" name="日期占位符 2">
            <a:extLst>
              <a:ext uri="{FF2B5EF4-FFF2-40B4-BE49-F238E27FC236}">
                <a16:creationId xmlns:a16="http://schemas.microsoft.com/office/drawing/2014/main" id="{FCC35407-99A0-AE46-9CB2-3E814AC6F3FA}"/>
              </a:ext>
            </a:extLst>
          </p:cNvPr>
          <p:cNvSpPr>
            <a:spLocks noGrp="1"/>
          </p:cNvSpPr>
          <p:nvPr>
            <p:ph type="dt" sz="half" idx="10"/>
          </p:nvPr>
        </p:nvSpPr>
        <p:spPr/>
        <p:txBody>
          <a:bodyPr/>
          <a:lstStyle/>
          <a:p>
            <a:fld id="{9F1FE206-118E-4049-BA26-1D462B5EA99E}" type="datetimeFigureOut">
              <a:rPr kumimoji="1" lang="zh-CN" altLang="en-US" smtClean="0"/>
              <a:t>2023/10/19</a:t>
            </a:fld>
            <a:endParaRPr kumimoji="1" lang="zh-CN" altLang="en-US"/>
          </a:p>
        </p:txBody>
      </p:sp>
      <p:sp>
        <p:nvSpPr>
          <p:cNvPr id="4" name="页脚占位符 3">
            <a:extLst>
              <a:ext uri="{FF2B5EF4-FFF2-40B4-BE49-F238E27FC236}">
                <a16:creationId xmlns:a16="http://schemas.microsoft.com/office/drawing/2014/main" id="{EDEBDF58-ED06-FE4D-9832-A1822B1713F1}"/>
              </a:ext>
            </a:extLst>
          </p:cNvPr>
          <p:cNvSpPr>
            <a:spLocks noGrp="1"/>
          </p:cNvSpPr>
          <p:nvPr>
            <p:ph type="ftr" sz="quarter" idx="11"/>
          </p:nvPr>
        </p:nvSpPr>
        <p:spPr/>
        <p:txBody>
          <a:bodyPr/>
          <a:lstStyle/>
          <a:p>
            <a:endParaRPr kumimoji="1" lang="zh-CN" altLang="en-US"/>
          </a:p>
        </p:txBody>
      </p:sp>
      <p:sp>
        <p:nvSpPr>
          <p:cNvPr id="5" name="灯片编号占位符 4">
            <a:extLst>
              <a:ext uri="{FF2B5EF4-FFF2-40B4-BE49-F238E27FC236}">
                <a16:creationId xmlns:a16="http://schemas.microsoft.com/office/drawing/2014/main" id="{3E7EF042-6838-2247-B920-68B4F253BCD4}"/>
              </a:ext>
            </a:extLst>
          </p:cNvPr>
          <p:cNvSpPr>
            <a:spLocks noGrp="1"/>
          </p:cNvSpPr>
          <p:nvPr>
            <p:ph type="sldNum" sz="quarter" idx="12"/>
          </p:nvPr>
        </p:nvSpPr>
        <p:spPr/>
        <p:txBody>
          <a:bodyPr/>
          <a:lstStyle/>
          <a:p>
            <a:fld id="{2BF730C6-C993-744A-8EDC-C5C0AFD06A08}" type="slidenum">
              <a:rPr kumimoji="1" lang="zh-CN" altLang="en-US" smtClean="0"/>
              <a:t>‹#›</a:t>
            </a:fld>
            <a:endParaRPr kumimoji="1" lang="zh-CN" altLang="en-US"/>
          </a:p>
        </p:txBody>
      </p:sp>
    </p:spTree>
    <p:extLst>
      <p:ext uri="{BB962C8B-B14F-4D97-AF65-F5344CB8AC3E}">
        <p14:creationId xmlns:p14="http://schemas.microsoft.com/office/powerpoint/2010/main" val="6963986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C9B9AC-72B5-8043-BD53-C7577C3BBB8F}"/>
              </a:ext>
            </a:extLst>
          </p:cNvPr>
          <p:cNvSpPr>
            <a:spLocks noGrp="1"/>
          </p:cNvSpPr>
          <p:nvPr>
            <p:ph type="dt" sz="half" idx="10"/>
          </p:nvPr>
        </p:nvSpPr>
        <p:spPr/>
        <p:txBody>
          <a:bodyPr/>
          <a:lstStyle/>
          <a:p>
            <a:fld id="{9F1FE206-118E-4049-BA26-1D462B5EA99E}" type="datetimeFigureOut">
              <a:rPr kumimoji="1" lang="zh-CN" altLang="en-US" smtClean="0"/>
              <a:t>2023/10/19</a:t>
            </a:fld>
            <a:endParaRPr kumimoji="1" lang="zh-CN" altLang="en-US"/>
          </a:p>
        </p:txBody>
      </p:sp>
      <p:sp>
        <p:nvSpPr>
          <p:cNvPr id="3" name="页脚占位符 2">
            <a:extLst>
              <a:ext uri="{FF2B5EF4-FFF2-40B4-BE49-F238E27FC236}">
                <a16:creationId xmlns:a16="http://schemas.microsoft.com/office/drawing/2014/main" id="{473894DA-3A64-AA41-A0BD-6E73120E4E07}"/>
              </a:ext>
            </a:extLst>
          </p:cNvPr>
          <p:cNvSpPr>
            <a:spLocks noGrp="1"/>
          </p:cNvSpPr>
          <p:nvPr>
            <p:ph type="ftr" sz="quarter" idx="11"/>
          </p:nvPr>
        </p:nvSpPr>
        <p:spPr/>
        <p:txBody>
          <a:bodyPr/>
          <a:lstStyle/>
          <a:p>
            <a:endParaRPr kumimoji="1" lang="zh-CN" altLang="en-US"/>
          </a:p>
        </p:txBody>
      </p:sp>
      <p:sp>
        <p:nvSpPr>
          <p:cNvPr id="4" name="灯片编号占位符 3">
            <a:extLst>
              <a:ext uri="{FF2B5EF4-FFF2-40B4-BE49-F238E27FC236}">
                <a16:creationId xmlns:a16="http://schemas.microsoft.com/office/drawing/2014/main" id="{54971EE8-A09F-8F48-966A-E0ED35173B4E}"/>
              </a:ext>
            </a:extLst>
          </p:cNvPr>
          <p:cNvSpPr>
            <a:spLocks noGrp="1"/>
          </p:cNvSpPr>
          <p:nvPr>
            <p:ph type="sldNum" sz="quarter" idx="12"/>
          </p:nvPr>
        </p:nvSpPr>
        <p:spPr/>
        <p:txBody>
          <a:bodyPr/>
          <a:lstStyle/>
          <a:p>
            <a:fld id="{2BF730C6-C993-744A-8EDC-C5C0AFD06A08}" type="slidenum">
              <a:rPr kumimoji="1" lang="zh-CN" altLang="en-US" smtClean="0"/>
              <a:t>‹#›</a:t>
            </a:fld>
            <a:endParaRPr kumimoji="1" lang="zh-CN" altLang="en-US"/>
          </a:p>
        </p:txBody>
      </p:sp>
    </p:spTree>
    <p:extLst>
      <p:ext uri="{BB962C8B-B14F-4D97-AF65-F5344CB8AC3E}">
        <p14:creationId xmlns:p14="http://schemas.microsoft.com/office/powerpoint/2010/main" val="8126324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698F12F-5EC8-214E-9F68-01A87C0537C6}"/>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内容占位符 2">
            <a:extLst>
              <a:ext uri="{FF2B5EF4-FFF2-40B4-BE49-F238E27FC236}">
                <a16:creationId xmlns:a16="http://schemas.microsoft.com/office/drawing/2014/main" id="{2242E8B3-C0CC-2B49-99B9-A501175B9F7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文本占位符 3">
            <a:extLst>
              <a:ext uri="{FF2B5EF4-FFF2-40B4-BE49-F238E27FC236}">
                <a16:creationId xmlns:a16="http://schemas.microsoft.com/office/drawing/2014/main" id="{7EA0E9B1-98B7-D14E-8FED-2C0F5829B3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a:extLst>
              <a:ext uri="{FF2B5EF4-FFF2-40B4-BE49-F238E27FC236}">
                <a16:creationId xmlns:a16="http://schemas.microsoft.com/office/drawing/2014/main" id="{A13C6EC3-8F5D-654C-960D-D55A81093BA9}"/>
              </a:ext>
            </a:extLst>
          </p:cNvPr>
          <p:cNvSpPr>
            <a:spLocks noGrp="1"/>
          </p:cNvSpPr>
          <p:nvPr>
            <p:ph type="dt" sz="half" idx="10"/>
          </p:nvPr>
        </p:nvSpPr>
        <p:spPr/>
        <p:txBody>
          <a:bodyPr/>
          <a:lstStyle/>
          <a:p>
            <a:fld id="{9F1FE206-118E-4049-BA26-1D462B5EA99E}" type="datetimeFigureOut">
              <a:rPr kumimoji="1" lang="zh-CN" altLang="en-US" smtClean="0"/>
              <a:t>2023/10/19</a:t>
            </a:fld>
            <a:endParaRPr kumimoji="1" lang="zh-CN" altLang="en-US"/>
          </a:p>
        </p:txBody>
      </p:sp>
      <p:sp>
        <p:nvSpPr>
          <p:cNvPr id="6" name="页脚占位符 5">
            <a:extLst>
              <a:ext uri="{FF2B5EF4-FFF2-40B4-BE49-F238E27FC236}">
                <a16:creationId xmlns:a16="http://schemas.microsoft.com/office/drawing/2014/main" id="{C5B5A650-A89D-E140-A545-8261B8D8BE0B}"/>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5800B048-AD9F-D04F-8C57-942E99F800F3}"/>
              </a:ext>
            </a:extLst>
          </p:cNvPr>
          <p:cNvSpPr>
            <a:spLocks noGrp="1"/>
          </p:cNvSpPr>
          <p:nvPr>
            <p:ph type="sldNum" sz="quarter" idx="12"/>
          </p:nvPr>
        </p:nvSpPr>
        <p:spPr/>
        <p:txBody>
          <a:bodyPr/>
          <a:lstStyle/>
          <a:p>
            <a:fld id="{2BF730C6-C993-744A-8EDC-C5C0AFD06A08}" type="slidenum">
              <a:rPr kumimoji="1" lang="zh-CN" altLang="en-US" smtClean="0"/>
              <a:t>‹#›</a:t>
            </a:fld>
            <a:endParaRPr kumimoji="1" lang="zh-CN" altLang="en-US"/>
          </a:p>
        </p:txBody>
      </p:sp>
    </p:spTree>
    <p:extLst>
      <p:ext uri="{BB962C8B-B14F-4D97-AF65-F5344CB8AC3E}">
        <p14:creationId xmlns:p14="http://schemas.microsoft.com/office/powerpoint/2010/main" val="12285559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D86176-E47E-8044-B910-EA227D38F16A}"/>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图片占位符 2">
            <a:extLst>
              <a:ext uri="{FF2B5EF4-FFF2-40B4-BE49-F238E27FC236}">
                <a16:creationId xmlns:a16="http://schemas.microsoft.com/office/drawing/2014/main" id="{BF11313E-C955-9046-B159-F5C7F652FBB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a:extLst>
              <a:ext uri="{FF2B5EF4-FFF2-40B4-BE49-F238E27FC236}">
                <a16:creationId xmlns:a16="http://schemas.microsoft.com/office/drawing/2014/main" id="{E945F176-8CB6-3D4D-B14B-84212D00FC3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a:extLst>
              <a:ext uri="{FF2B5EF4-FFF2-40B4-BE49-F238E27FC236}">
                <a16:creationId xmlns:a16="http://schemas.microsoft.com/office/drawing/2014/main" id="{1FC72840-F9A6-2A4F-ADAC-F52C316B474A}"/>
              </a:ext>
            </a:extLst>
          </p:cNvPr>
          <p:cNvSpPr>
            <a:spLocks noGrp="1"/>
          </p:cNvSpPr>
          <p:nvPr>
            <p:ph type="dt" sz="half" idx="10"/>
          </p:nvPr>
        </p:nvSpPr>
        <p:spPr/>
        <p:txBody>
          <a:bodyPr/>
          <a:lstStyle/>
          <a:p>
            <a:fld id="{9F1FE206-118E-4049-BA26-1D462B5EA99E}" type="datetimeFigureOut">
              <a:rPr kumimoji="1" lang="zh-CN" altLang="en-US" smtClean="0"/>
              <a:t>2023/10/19</a:t>
            </a:fld>
            <a:endParaRPr kumimoji="1" lang="zh-CN" altLang="en-US"/>
          </a:p>
        </p:txBody>
      </p:sp>
      <p:sp>
        <p:nvSpPr>
          <p:cNvPr id="6" name="页脚占位符 5">
            <a:extLst>
              <a:ext uri="{FF2B5EF4-FFF2-40B4-BE49-F238E27FC236}">
                <a16:creationId xmlns:a16="http://schemas.microsoft.com/office/drawing/2014/main" id="{C07F6D88-5F7C-DB40-AB3E-163A5B82DBC7}"/>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8E954C02-1F68-E147-A4F5-2D976B0B343F}"/>
              </a:ext>
            </a:extLst>
          </p:cNvPr>
          <p:cNvSpPr>
            <a:spLocks noGrp="1"/>
          </p:cNvSpPr>
          <p:nvPr>
            <p:ph type="sldNum" sz="quarter" idx="12"/>
          </p:nvPr>
        </p:nvSpPr>
        <p:spPr/>
        <p:txBody>
          <a:bodyPr/>
          <a:lstStyle/>
          <a:p>
            <a:fld id="{2BF730C6-C993-744A-8EDC-C5C0AFD06A08}" type="slidenum">
              <a:rPr kumimoji="1" lang="zh-CN" altLang="en-US" smtClean="0"/>
              <a:t>‹#›</a:t>
            </a:fld>
            <a:endParaRPr kumimoji="1" lang="zh-CN" altLang="en-US"/>
          </a:p>
        </p:txBody>
      </p:sp>
    </p:spTree>
    <p:extLst>
      <p:ext uri="{BB962C8B-B14F-4D97-AF65-F5344CB8AC3E}">
        <p14:creationId xmlns:p14="http://schemas.microsoft.com/office/powerpoint/2010/main" val="23012953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2F0C6DA0-CA51-8E4F-A8F1-48CCF2934CB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D7D5ECC1-F7C5-AB49-9E99-E9E9E0AD934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E195E13C-E10D-0540-AEFA-D8A3F8817EB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F1FE206-118E-4049-BA26-1D462B5EA99E}" type="datetimeFigureOut">
              <a:rPr kumimoji="1" lang="zh-CN" altLang="en-US" smtClean="0"/>
              <a:t>2023/10/19</a:t>
            </a:fld>
            <a:endParaRPr kumimoji="1" lang="zh-CN" altLang="en-US"/>
          </a:p>
        </p:txBody>
      </p:sp>
      <p:sp>
        <p:nvSpPr>
          <p:cNvPr id="5" name="页脚占位符 4">
            <a:extLst>
              <a:ext uri="{FF2B5EF4-FFF2-40B4-BE49-F238E27FC236}">
                <a16:creationId xmlns:a16="http://schemas.microsoft.com/office/drawing/2014/main" id="{5779D31D-305F-4342-8EB6-3AFAF9A9BD1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灯片编号占位符 5">
            <a:extLst>
              <a:ext uri="{FF2B5EF4-FFF2-40B4-BE49-F238E27FC236}">
                <a16:creationId xmlns:a16="http://schemas.microsoft.com/office/drawing/2014/main" id="{64C4BAC3-0B1C-6B47-8BC0-523DDD9577C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BF730C6-C993-744A-8EDC-C5C0AFD06A08}" type="slidenum">
              <a:rPr kumimoji="1" lang="zh-CN" altLang="en-US" smtClean="0"/>
              <a:t>‹#›</a:t>
            </a:fld>
            <a:endParaRPr kumimoji="1" lang="zh-CN" altLang="en-US"/>
          </a:p>
        </p:txBody>
      </p:sp>
    </p:spTree>
    <p:extLst>
      <p:ext uri="{BB962C8B-B14F-4D97-AF65-F5344CB8AC3E}">
        <p14:creationId xmlns:p14="http://schemas.microsoft.com/office/powerpoint/2010/main" val="12849073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gaoxiang12/slambook" TargetMode="External"/><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blog.csdn.net/chentravelling/article/details/53282586" TargetMode="External"/><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9CD07B-27CD-9348-8CEE-1259009FE220}"/>
              </a:ext>
            </a:extLst>
          </p:cNvPr>
          <p:cNvSpPr>
            <a:spLocks noGrp="1"/>
          </p:cNvSpPr>
          <p:nvPr>
            <p:ph type="ctrTitle"/>
          </p:nvPr>
        </p:nvSpPr>
        <p:spPr>
          <a:xfrm>
            <a:off x="1524000" y="907897"/>
            <a:ext cx="9144000" cy="2387600"/>
          </a:xfrm>
        </p:spPr>
        <p:txBody>
          <a:bodyPr/>
          <a:lstStyle/>
          <a:p>
            <a:r>
              <a:rPr kumimoji="1" lang="zh-CN" altLang="en-US" dirty="0">
                <a:latin typeface="SimHei" panose="02010609060101010101" pitchFamily="49" charset="-122"/>
                <a:ea typeface="SimHei" panose="02010609060101010101" pitchFamily="49" charset="-122"/>
              </a:rPr>
              <a:t>选做实验</a:t>
            </a:r>
            <a:r>
              <a:rPr kumimoji="1" lang="en-US" altLang="zh-CN" dirty="0">
                <a:latin typeface="SimHei" panose="02010609060101010101" pitchFamily="49" charset="-122"/>
                <a:ea typeface="SimHei" panose="02010609060101010101" pitchFamily="49" charset="-122"/>
              </a:rPr>
              <a:t>4</a:t>
            </a:r>
            <a:r>
              <a:rPr kumimoji="1" lang="zh-CN" altLang="en-US" dirty="0">
                <a:latin typeface="SimHei" panose="02010609060101010101" pitchFamily="49" charset="-122"/>
                <a:ea typeface="SimHei" panose="02010609060101010101" pitchFamily="49" charset="-122"/>
              </a:rPr>
              <a:t> 三维重建</a:t>
            </a:r>
          </a:p>
        </p:txBody>
      </p:sp>
      <p:sp>
        <p:nvSpPr>
          <p:cNvPr id="3" name="副标题 2">
            <a:extLst>
              <a:ext uri="{FF2B5EF4-FFF2-40B4-BE49-F238E27FC236}">
                <a16:creationId xmlns:a16="http://schemas.microsoft.com/office/drawing/2014/main" id="{C832C30E-1EE5-EA4B-B907-ED3FCA29F8E4}"/>
              </a:ext>
            </a:extLst>
          </p:cNvPr>
          <p:cNvSpPr>
            <a:spLocks noGrp="1"/>
          </p:cNvSpPr>
          <p:nvPr>
            <p:ph type="subTitle" idx="1"/>
          </p:nvPr>
        </p:nvSpPr>
        <p:spPr>
          <a:xfrm>
            <a:off x="1524000" y="4494904"/>
            <a:ext cx="9144000" cy="1655762"/>
          </a:xfrm>
        </p:spPr>
        <p:txBody>
          <a:bodyPr>
            <a:normAutofit/>
          </a:bodyPr>
          <a:lstStyle/>
          <a:p>
            <a:r>
              <a:rPr kumimoji="1" lang="en-US" altLang="zh-CN" sz="2800" dirty="0"/>
              <a:t>2023.10.19</a:t>
            </a:r>
          </a:p>
        </p:txBody>
      </p:sp>
    </p:spTree>
    <p:extLst>
      <p:ext uri="{BB962C8B-B14F-4D97-AF65-F5344CB8AC3E}">
        <p14:creationId xmlns:p14="http://schemas.microsoft.com/office/powerpoint/2010/main" val="25053334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A19D7D-EC05-C447-8631-A37951651ABB}"/>
              </a:ext>
            </a:extLst>
          </p:cNvPr>
          <p:cNvSpPr>
            <a:spLocks noGrp="1"/>
          </p:cNvSpPr>
          <p:nvPr>
            <p:ph type="title"/>
          </p:nvPr>
        </p:nvSpPr>
        <p:spPr>
          <a:xfrm>
            <a:off x="761505" y="115455"/>
            <a:ext cx="10087099" cy="1012412"/>
          </a:xfrm>
        </p:spPr>
        <p:txBody>
          <a:bodyPr/>
          <a:lstStyle/>
          <a:p>
            <a:r>
              <a:rPr kumimoji="1" lang="zh-CN" altLang="en-US" dirty="0">
                <a:latin typeface="Times New Roman" panose="02020603050405020304" pitchFamily="18" charset="0"/>
                <a:cs typeface="Times New Roman" panose="02020603050405020304" pitchFamily="18" charset="0"/>
              </a:rPr>
              <a:t>背景</a:t>
            </a:r>
          </a:p>
        </p:txBody>
      </p:sp>
      <p:cxnSp>
        <p:nvCxnSpPr>
          <p:cNvPr id="5" name="直线连接符 4">
            <a:extLst>
              <a:ext uri="{FF2B5EF4-FFF2-40B4-BE49-F238E27FC236}">
                <a16:creationId xmlns:a16="http://schemas.microsoft.com/office/drawing/2014/main" id="{4BC4F9BA-DF4D-6A4F-BBF2-DCC4BE39F863}"/>
              </a:ext>
            </a:extLst>
          </p:cNvPr>
          <p:cNvCxnSpPr/>
          <p:nvPr/>
        </p:nvCxnSpPr>
        <p:spPr>
          <a:xfrm>
            <a:off x="761505" y="977881"/>
            <a:ext cx="10668990" cy="0"/>
          </a:xfrm>
          <a:prstGeom prst="line">
            <a:avLst/>
          </a:prstGeom>
          <a:ln w="41275">
            <a:solidFill>
              <a:schemeClr val="accent2"/>
            </a:solidFill>
          </a:ln>
        </p:spPr>
        <p:style>
          <a:lnRef idx="1">
            <a:schemeClr val="accent1"/>
          </a:lnRef>
          <a:fillRef idx="0">
            <a:schemeClr val="accent1"/>
          </a:fillRef>
          <a:effectRef idx="0">
            <a:schemeClr val="accent1"/>
          </a:effectRef>
          <a:fontRef idx="minor">
            <a:schemeClr val="tx1"/>
          </a:fontRef>
        </p:style>
      </p:cxnSp>
      <p:sp>
        <p:nvSpPr>
          <p:cNvPr id="13" name="矩形 12">
            <a:extLst>
              <a:ext uri="{FF2B5EF4-FFF2-40B4-BE49-F238E27FC236}">
                <a16:creationId xmlns:a16="http://schemas.microsoft.com/office/drawing/2014/main" id="{321CC671-5D18-473C-9BB9-C76B160C918B}"/>
              </a:ext>
            </a:extLst>
          </p:cNvPr>
          <p:cNvSpPr/>
          <p:nvPr/>
        </p:nvSpPr>
        <p:spPr>
          <a:xfrm>
            <a:off x="761505" y="1731385"/>
            <a:ext cx="6857968" cy="523220"/>
          </a:xfrm>
          <a:prstGeom prst="rect">
            <a:avLst/>
          </a:prstGeom>
        </p:spPr>
        <p:txBody>
          <a:bodyPr wrap="none">
            <a:spAutoFit/>
          </a:bodyPr>
          <a:lstStyle/>
          <a:p>
            <a:r>
              <a:rPr lang="zh-CN" altLang="en-US" sz="2800" b="1" dirty="0"/>
              <a:t>像素坐标→图像坐标→相机坐标→世界坐标</a:t>
            </a:r>
          </a:p>
        </p:txBody>
      </p:sp>
      <p:sp>
        <p:nvSpPr>
          <p:cNvPr id="3" name="矩形 2">
            <a:extLst>
              <a:ext uri="{FF2B5EF4-FFF2-40B4-BE49-F238E27FC236}">
                <a16:creationId xmlns:a16="http://schemas.microsoft.com/office/drawing/2014/main" id="{4DF9B27C-0A48-4F8A-910B-8876E2536944}"/>
              </a:ext>
            </a:extLst>
          </p:cNvPr>
          <p:cNvSpPr/>
          <p:nvPr/>
        </p:nvSpPr>
        <p:spPr>
          <a:xfrm>
            <a:off x="761505" y="1163105"/>
            <a:ext cx="1980029" cy="523220"/>
          </a:xfrm>
          <a:prstGeom prst="rect">
            <a:avLst/>
          </a:prstGeom>
        </p:spPr>
        <p:txBody>
          <a:bodyPr wrap="none">
            <a:spAutoFit/>
          </a:bodyPr>
          <a:lstStyle/>
          <a:p>
            <a:r>
              <a:rPr lang="zh-CN" altLang="en-US" sz="2800" b="1" dirty="0"/>
              <a:t>三维重建：</a:t>
            </a:r>
          </a:p>
        </p:txBody>
      </p:sp>
      <p:pic>
        <p:nvPicPr>
          <p:cNvPr id="10" name="图片 9">
            <a:extLst>
              <a:ext uri="{FF2B5EF4-FFF2-40B4-BE49-F238E27FC236}">
                <a16:creationId xmlns:a16="http://schemas.microsoft.com/office/drawing/2014/main" id="{AB42AF13-8A76-4ECD-84EA-A32C49080503}"/>
              </a:ext>
            </a:extLst>
          </p:cNvPr>
          <p:cNvPicPr/>
          <p:nvPr/>
        </p:nvPicPr>
        <p:blipFill>
          <a:blip r:embed="rId2"/>
          <a:stretch>
            <a:fillRect/>
          </a:stretch>
        </p:blipFill>
        <p:spPr>
          <a:xfrm>
            <a:off x="3655845" y="4354636"/>
            <a:ext cx="3449903" cy="1244457"/>
          </a:xfrm>
          <a:prstGeom prst="rect">
            <a:avLst/>
          </a:prstGeom>
          <a:noFill/>
          <a:ln w="9525">
            <a:noFill/>
          </a:ln>
        </p:spPr>
      </p:pic>
      <p:sp>
        <p:nvSpPr>
          <p:cNvPr id="4" name="矩形 3">
            <a:extLst>
              <a:ext uri="{FF2B5EF4-FFF2-40B4-BE49-F238E27FC236}">
                <a16:creationId xmlns:a16="http://schemas.microsoft.com/office/drawing/2014/main" id="{3E28A92F-E4AC-4965-968E-48B0B832FFE7}"/>
              </a:ext>
            </a:extLst>
          </p:cNvPr>
          <p:cNvSpPr/>
          <p:nvPr/>
        </p:nvSpPr>
        <p:spPr>
          <a:xfrm>
            <a:off x="1254102" y="5789000"/>
            <a:ext cx="3328155" cy="369332"/>
          </a:xfrm>
          <a:prstGeom prst="rect">
            <a:avLst/>
          </a:prstGeom>
        </p:spPr>
        <p:txBody>
          <a:bodyPr wrap="none">
            <a:spAutoFit/>
          </a:bodyPr>
          <a:lstStyle/>
          <a:p>
            <a:r>
              <a:rPr lang="en-US" altLang="zh-CN" dirty="0">
                <a:hlinkClick r:id="rId3"/>
              </a:rPr>
              <a:t>GitHub - gaoxiang12/</a:t>
            </a:r>
            <a:r>
              <a:rPr lang="en-US" altLang="zh-CN" dirty="0" err="1">
                <a:hlinkClick r:id="rId3"/>
              </a:rPr>
              <a:t>slambook</a:t>
            </a:r>
            <a:endParaRPr lang="zh-CN" altLang="en-US" dirty="0"/>
          </a:p>
        </p:txBody>
      </p:sp>
      <p:pic>
        <p:nvPicPr>
          <p:cNvPr id="15" name="Picture 2" descr="https://img-blog.csdn.net/20161210144703071?watermark/2/text/aHR0cDovL2Jsb2cuY3Nkbi5uZXQvY2hlbnRyYXZlbGxpbmc=/font/5a6L5L2T/fontsize/400/fill/I0JBQkFCMA==/dissolve/70/gravity/SouthEast">
            <a:extLst>
              <a:ext uri="{FF2B5EF4-FFF2-40B4-BE49-F238E27FC236}">
                <a16:creationId xmlns:a16="http://schemas.microsoft.com/office/drawing/2014/main" id="{58E9FA25-4543-45FB-9461-8E3363EFBF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11965" y="2503364"/>
            <a:ext cx="8986177" cy="18512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3481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A19D7D-EC05-C447-8631-A37951651ABB}"/>
              </a:ext>
            </a:extLst>
          </p:cNvPr>
          <p:cNvSpPr>
            <a:spLocks noGrp="1"/>
          </p:cNvSpPr>
          <p:nvPr>
            <p:ph type="title"/>
          </p:nvPr>
        </p:nvSpPr>
        <p:spPr>
          <a:xfrm>
            <a:off x="761505" y="115455"/>
            <a:ext cx="10087099" cy="1012412"/>
          </a:xfrm>
        </p:spPr>
        <p:txBody>
          <a:bodyPr/>
          <a:lstStyle/>
          <a:p>
            <a:r>
              <a:rPr kumimoji="1" lang="zh-CN" altLang="en-US" dirty="0">
                <a:latin typeface="Times New Roman" panose="02020603050405020304" pitchFamily="18" charset="0"/>
                <a:cs typeface="Times New Roman" panose="02020603050405020304" pitchFamily="18" charset="0"/>
              </a:rPr>
              <a:t>三维重建</a:t>
            </a:r>
          </a:p>
        </p:txBody>
      </p:sp>
      <p:cxnSp>
        <p:nvCxnSpPr>
          <p:cNvPr id="5" name="直线连接符 4">
            <a:extLst>
              <a:ext uri="{FF2B5EF4-FFF2-40B4-BE49-F238E27FC236}">
                <a16:creationId xmlns:a16="http://schemas.microsoft.com/office/drawing/2014/main" id="{4BC4F9BA-DF4D-6A4F-BBF2-DCC4BE39F863}"/>
              </a:ext>
            </a:extLst>
          </p:cNvPr>
          <p:cNvCxnSpPr/>
          <p:nvPr/>
        </p:nvCxnSpPr>
        <p:spPr>
          <a:xfrm>
            <a:off x="761505" y="977881"/>
            <a:ext cx="10668990" cy="0"/>
          </a:xfrm>
          <a:prstGeom prst="line">
            <a:avLst/>
          </a:prstGeom>
          <a:ln w="41275">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文本框 2">
            <a:extLst>
              <a:ext uri="{FF2B5EF4-FFF2-40B4-BE49-F238E27FC236}">
                <a16:creationId xmlns:a16="http://schemas.microsoft.com/office/drawing/2014/main" id="{83A0909F-F238-7E4E-ADDD-199E984C41CC}"/>
              </a:ext>
            </a:extLst>
          </p:cNvPr>
          <p:cNvSpPr txBox="1"/>
          <p:nvPr/>
        </p:nvSpPr>
        <p:spPr>
          <a:xfrm>
            <a:off x="761505" y="1460810"/>
            <a:ext cx="4390358" cy="830997"/>
          </a:xfrm>
          <a:prstGeom prst="rect">
            <a:avLst/>
          </a:prstGeom>
          <a:noFill/>
        </p:spPr>
        <p:txBody>
          <a:bodyPr wrap="square" rtlCol="0">
            <a:spAutoFit/>
          </a:bodyPr>
          <a:lstStyle/>
          <a:p>
            <a:r>
              <a:rPr kumimoji="1" lang="zh-CN" altLang="en-US" sz="2400" dirty="0"/>
              <a:t>输入：</a:t>
            </a:r>
            <a:r>
              <a:rPr kumimoji="1" lang="en-US" altLang="zh-CN" sz="2400" dirty="0"/>
              <a:t>RGB</a:t>
            </a:r>
            <a:r>
              <a:rPr kumimoji="1" lang="zh-CN" altLang="en-US" sz="2400" dirty="0"/>
              <a:t>图</a:t>
            </a:r>
            <a:r>
              <a:rPr kumimoji="1" lang="en-US" altLang="zh-CN" sz="2400" dirty="0"/>
              <a:t>/</a:t>
            </a:r>
            <a:r>
              <a:rPr kumimoji="1" lang="zh-CN" altLang="en-US" sz="2400" dirty="0"/>
              <a:t>深度图</a:t>
            </a:r>
            <a:r>
              <a:rPr kumimoji="1" lang="en-US" altLang="zh-CN" sz="2400" dirty="0"/>
              <a:t>/</a:t>
            </a:r>
            <a:r>
              <a:rPr kumimoji="1" lang="zh-CN" altLang="en-US" sz="2400" dirty="0"/>
              <a:t>激光雷达</a:t>
            </a:r>
            <a:endParaRPr kumimoji="1" lang="en-US" altLang="zh-CN" sz="2400" dirty="0"/>
          </a:p>
          <a:p>
            <a:r>
              <a:rPr kumimoji="1" lang="zh-CN" altLang="en-US" sz="2400" dirty="0"/>
              <a:t>输出：</a:t>
            </a:r>
            <a:r>
              <a:rPr kumimoji="1" lang="en-US" altLang="zh-CN" sz="2400" dirty="0"/>
              <a:t>3D</a:t>
            </a:r>
            <a:r>
              <a:rPr kumimoji="1" lang="zh-CN" altLang="en-US" sz="2400" dirty="0"/>
              <a:t>场景</a:t>
            </a:r>
          </a:p>
        </p:txBody>
      </p:sp>
      <p:pic>
        <p:nvPicPr>
          <p:cNvPr id="4" name="在线媒体 3" descr="rosefusion-gif1">
            <a:hlinkClick r:id="" action="ppaction://media"/>
            <a:extLst>
              <a:ext uri="{FF2B5EF4-FFF2-40B4-BE49-F238E27FC236}">
                <a16:creationId xmlns:a16="http://schemas.microsoft.com/office/drawing/2014/main" id="{758AE194-1655-C248-A390-33B46FBF55BE}"/>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621508" y="2236051"/>
            <a:ext cx="5474276" cy="4105707"/>
          </a:xfrm>
          <a:prstGeom prst="rect">
            <a:avLst/>
          </a:prstGeom>
        </p:spPr>
      </p:pic>
      <p:sp>
        <p:nvSpPr>
          <p:cNvPr id="6" name="文本框 5">
            <a:extLst>
              <a:ext uri="{FF2B5EF4-FFF2-40B4-BE49-F238E27FC236}">
                <a16:creationId xmlns:a16="http://schemas.microsoft.com/office/drawing/2014/main" id="{405471F5-C66D-C94F-9EF0-1B32090B1C21}"/>
              </a:ext>
            </a:extLst>
          </p:cNvPr>
          <p:cNvSpPr txBox="1"/>
          <p:nvPr/>
        </p:nvSpPr>
        <p:spPr>
          <a:xfrm>
            <a:off x="4310432" y="6273225"/>
            <a:ext cx="2096429" cy="584775"/>
          </a:xfrm>
          <a:prstGeom prst="rect">
            <a:avLst/>
          </a:prstGeom>
          <a:noFill/>
        </p:spPr>
        <p:txBody>
          <a:bodyPr wrap="square" rtlCol="0">
            <a:spAutoFit/>
          </a:bodyPr>
          <a:lstStyle/>
          <a:p>
            <a:pPr algn="ctr"/>
            <a:r>
              <a:rPr kumimoji="1" lang="en-US" altLang="zh-CN" sz="1600" dirty="0" err="1">
                <a:solidFill>
                  <a:schemeClr val="tx1">
                    <a:lumMod val="75000"/>
                    <a:lumOff val="25000"/>
                  </a:schemeClr>
                </a:solidFill>
              </a:rPr>
              <a:t>ROSEFusion</a:t>
            </a:r>
            <a:endParaRPr kumimoji="1" lang="en-US" altLang="zh-CN" sz="1600" dirty="0">
              <a:solidFill>
                <a:schemeClr val="tx1">
                  <a:lumMod val="75000"/>
                  <a:lumOff val="25000"/>
                </a:schemeClr>
              </a:solidFill>
            </a:endParaRPr>
          </a:p>
          <a:p>
            <a:pPr algn="ctr"/>
            <a:r>
              <a:rPr kumimoji="1" lang="en-US" altLang="zh-CN" sz="1600" dirty="0" err="1">
                <a:solidFill>
                  <a:schemeClr val="tx1">
                    <a:lumMod val="75000"/>
                    <a:lumOff val="25000"/>
                  </a:schemeClr>
                </a:solidFill>
              </a:rPr>
              <a:t>Siggraph</a:t>
            </a:r>
            <a:r>
              <a:rPr kumimoji="1" lang="en-US" altLang="zh-CN" sz="1600" dirty="0">
                <a:solidFill>
                  <a:schemeClr val="tx1">
                    <a:lumMod val="75000"/>
                    <a:lumOff val="25000"/>
                  </a:schemeClr>
                </a:solidFill>
              </a:rPr>
              <a:t> 2021</a:t>
            </a:r>
            <a:endParaRPr kumimoji="1" lang="zh-CN" altLang="en-US" sz="1600" dirty="0">
              <a:solidFill>
                <a:schemeClr val="tx1">
                  <a:lumMod val="75000"/>
                  <a:lumOff val="25000"/>
                </a:schemeClr>
              </a:solidFill>
            </a:endParaRPr>
          </a:p>
        </p:txBody>
      </p:sp>
    </p:spTree>
    <p:extLst>
      <p:ext uri="{BB962C8B-B14F-4D97-AF65-F5344CB8AC3E}">
        <p14:creationId xmlns:p14="http://schemas.microsoft.com/office/powerpoint/2010/main" val="2145631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73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线连接符 4">
            <a:extLst>
              <a:ext uri="{FF2B5EF4-FFF2-40B4-BE49-F238E27FC236}">
                <a16:creationId xmlns:a16="http://schemas.microsoft.com/office/drawing/2014/main" id="{4BC4F9BA-DF4D-6A4F-BBF2-DCC4BE39F863}"/>
              </a:ext>
            </a:extLst>
          </p:cNvPr>
          <p:cNvCxnSpPr/>
          <p:nvPr/>
        </p:nvCxnSpPr>
        <p:spPr>
          <a:xfrm>
            <a:off x="761505" y="977881"/>
            <a:ext cx="10668990" cy="0"/>
          </a:xfrm>
          <a:prstGeom prst="line">
            <a:avLst/>
          </a:prstGeom>
          <a:ln w="41275">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标题 1">
            <a:extLst>
              <a:ext uri="{FF2B5EF4-FFF2-40B4-BE49-F238E27FC236}">
                <a16:creationId xmlns:a16="http://schemas.microsoft.com/office/drawing/2014/main" id="{65950172-48FF-7343-8989-1B0E2C52113D}"/>
              </a:ext>
            </a:extLst>
          </p:cNvPr>
          <p:cNvSpPr txBox="1">
            <a:spLocks/>
          </p:cNvSpPr>
          <p:nvPr/>
        </p:nvSpPr>
        <p:spPr>
          <a:xfrm>
            <a:off x="761505" y="115455"/>
            <a:ext cx="10087099" cy="101241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dirty="0">
                <a:latin typeface="Times New Roman" panose="02020603050405020304" pitchFamily="18" charset="0"/>
                <a:cs typeface="Times New Roman" panose="02020603050405020304" pitchFamily="18" charset="0"/>
              </a:rPr>
              <a:t>三维重建</a:t>
            </a:r>
            <a:r>
              <a:rPr kumimoji="1" lang="en-US" altLang="zh-CN" dirty="0">
                <a:latin typeface="Times New Roman" panose="02020603050405020304" pitchFamily="18" charset="0"/>
                <a:cs typeface="Times New Roman" panose="02020603050405020304" pitchFamily="18" charset="0"/>
              </a:rPr>
              <a:t>-</a:t>
            </a:r>
            <a:r>
              <a:rPr kumimoji="1" lang="zh-CN" altLang="en-US" dirty="0">
                <a:latin typeface="Times New Roman" panose="02020603050405020304" pitchFamily="18" charset="0"/>
                <a:cs typeface="Times New Roman" panose="02020603050405020304" pitchFamily="18" charset="0"/>
              </a:rPr>
              <a:t>课程选做实验</a:t>
            </a:r>
            <a:r>
              <a:rPr kumimoji="1" lang="en-US" altLang="zh-CN" dirty="0">
                <a:latin typeface="Times New Roman" panose="02020603050405020304" pitchFamily="18" charset="0"/>
                <a:cs typeface="Times New Roman" panose="02020603050405020304" pitchFamily="18" charset="0"/>
              </a:rPr>
              <a:t>4</a:t>
            </a:r>
            <a:endParaRPr kumimoji="1" lang="zh-CN" altLang="en-US" dirty="0">
              <a:latin typeface="Times New Roman" panose="02020603050405020304" pitchFamily="18" charset="0"/>
              <a:cs typeface="Times New Roman" panose="02020603050405020304" pitchFamily="18" charset="0"/>
            </a:endParaRPr>
          </a:p>
        </p:txBody>
      </p:sp>
      <p:sp>
        <p:nvSpPr>
          <p:cNvPr id="7" name="文本框 6">
            <a:extLst>
              <a:ext uri="{FF2B5EF4-FFF2-40B4-BE49-F238E27FC236}">
                <a16:creationId xmlns:a16="http://schemas.microsoft.com/office/drawing/2014/main" id="{4EA02DFB-1A20-0742-A6BE-997E40E4EFC0}"/>
              </a:ext>
            </a:extLst>
          </p:cNvPr>
          <p:cNvSpPr txBox="1"/>
          <p:nvPr/>
        </p:nvSpPr>
        <p:spPr>
          <a:xfrm>
            <a:off x="761503" y="1282390"/>
            <a:ext cx="7557307" cy="461665"/>
          </a:xfrm>
          <a:prstGeom prst="rect">
            <a:avLst/>
          </a:prstGeom>
          <a:noFill/>
        </p:spPr>
        <p:txBody>
          <a:bodyPr wrap="square" rtlCol="0">
            <a:spAutoFit/>
          </a:bodyPr>
          <a:lstStyle/>
          <a:p>
            <a:r>
              <a:rPr kumimoji="1" lang="zh-CN" altLang="en-US" sz="2400" dirty="0"/>
              <a:t>输入：</a:t>
            </a:r>
            <a:r>
              <a:rPr kumimoji="1" lang="en-US" altLang="zh-CN" sz="2400" dirty="0"/>
              <a:t>5</a:t>
            </a:r>
            <a:r>
              <a:rPr kumimoji="1" lang="zh-CN" altLang="en-US" sz="2400" dirty="0"/>
              <a:t>张</a:t>
            </a:r>
            <a:r>
              <a:rPr kumimoji="1" lang="en-US" altLang="zh-CN" sz="2400" dirty="0"/>
              <a:t>RGB</a:t>
            </a:r>
            <a:r>
              <a:rPr kumimoji="1" lang="zh-CN" altLang="en-US" sz="2400" dirty="0"/>
              <a:t>图 </a:t>
            </a:r>
            <a:r>
              <a:rPr kumimoji="1" lang="en-US" altLang="zh-CN" sz="2400" dirty="0"/>
              <a:t>&amp; 5</a:t>
            </a:r>
            <a:r>
              <a:rPr kumimoji="1" lang="zh-CN" altLang="en-US" sz="2400" dirty="0"/>
              <a:t>张深度图</a:t>
            </a:r>
            <a:r>
              <a:rPr kumimoji="1" lang="en-US" altLang="zh-CN" sz="2400" dirty="0"/>
              <a:t> &amp; </a:t>
            </a:r>
            <a:r>
              <a:rPr kumimoji="1" lang="zh-CN" altLang="en-US" sz="2400" dirty="0"/>
              <a:t>相机内参</a:t>
            </a:r>
            <a:r>
              <a:rPr kumimoji="1" lang="en-US" altLang="zh-CN" sz="2400" dirty="0"/>
              <a:t> &amp; </a:t>
            </a:r>
            <a:r>
              <a:rPr kumimoji="1" lang="zh-CN" altLang="en-US" sz="2400" dirty="0"/>
              <a:t>相机外参</a:t>
            </a:r>
          </a:p>
        </p:txBody>
      </p:sp>
      <p:pic>
        <p:nvPicPr>
          <p:cNvPr id="9" name="图片 8" descr="房间里有桌子和椅子&#10;&#10;描述已自动生成">
            <a:extLst>
              <a:ext uri="{FF2B5EF4-FFF2-40B4-BE49-F238E27FC236}">
                <a16:creationId xmlns:a16="http://schemas.microsoft.com/office/drawing/2014/main" id="{75A2E3D9-D8CE-F445-9C35-6B5369BD4661}"/>
              </a:ext>
            </a:extLst>
          </p:cNvPr>
          <p:cNvPicPr>
            <a:picLocks noChangeAspect="1"/>
          </p:cNvPicPr>
          <p:nvPr/>
        </p:nvPicPr>
        <p:blipFill>
          <a:blip r:embed="rId2"/>
          <a:stretch>
            <a:fillRect/>
          </a:stretch>
        </p:blipFill>
        <p:spPr>
          <a:xfrm>
            <a:off x="761503" y="2095500"/>
            <a:ext cx="3556000" cy="2667000"/>
          </a:xfrm>
          <a:prstGeom prst="rect">
            <a:avLst/>
          </a:prstGeom>
        </p:spPr>
      </p:pic>
      <p:pic>
        <p:nvPicPr>
          <p:cNvPr id="11" name="图片 10" descr="黑暗中有太阳&#10;&#10;中度可信度描述已自动生成">
            <a:extLst>
              <a:ext uri="{FF2B5EF4-FFF2-40B4-BE49-F238E27FC236}">
                <a16:creationId xmlns:a16="http://schemas.microsoft.com/office/drawing/2014/main" id="{50F6005D-6461-6A4F-826D-C2AC97897B57}"/>
              </a:ext>
            </a:extLst>
          </p:cNvPr>
          <p:cNvPicPr>
            <a:picLocks noChangeAspect="1"/>
          </p:cNvPicPr>
          <p:nvPr/>
        </p:nvPicPr>
        <p:blipFill>
          <a:blip r:embed="rId3"/>
          <a:stretch>
            <a:fillRect/>
          </a:stretch>
        </p:blipFill>
        <p:spPr>
          <a:xfrm>
            <a:off x="4493940" y="2115014"/>
            <a:ext cx="3503961" cy="2627971"/>
          </a:xfrm>
          <a:prstGeom prst="rect">
            <a:avLst/>
          </a:prstGeom>
        </p:spPr>
      </p:pic>
      <p:sp>
        <p:nvSpPr>
          <p:cNvPr id="12" name="文本框 11">
            <a:extLst>
              <a:ext uri="{FF2B5EF4-FFF2-40B4-BE49-F238E27FC236}">
                <a16:creationId xmlns:a16="http://schemas.microsoft.com/office/drawing/2014/main" id="{6F419A94-1B48-9B41-9B36-6685FB991E72}"/>
              </a:ext>
            </a:extLst>
          </p:cNvPr>
          <p:cNvSpPr txBox="1"/>
          <p:nvPr/>
        </p:nvSpPr>
        <p:spPr>
          <a:xfrm>
            <a:off x="761503" y="5418454"/>
            <a:ext cx="4267695" cy="461665"/>
          </a:xfrm>
          <a:prstGeom prst="rect">
            <a:avLst/>
          </a:prstGeom>
          <a:noFill/>
        </p:spPr>
        <p:txBody>
          <a:bodyPr wrap="square" rtlCol="0">
            <a:spAutoFit/>
          </a:bodyPr>
          <a:lstStyle/>
          <a:p>
            <a:r>
              <a:rPr kumimoji="1" lang="zh-CN" altLang="en-US" sz="2400" dirty="0"/>
              <a:t>输出：</a:t>
            </a:r>
            <a:r>
              <a:rPr kumimoji="1" lang="en-US" altLang="zh-CN" sz="2400" dirty="0"/>
              <a:t>3D</a:t>
            </a:r>
            <a:r>
              <a:rPr kumimoji="1" lang="zh-CN" altLang="en-US" sz="2400" dirty="0"/>
              <a:t>点云</a:t>
            </a:r>
            <a:r>
              <a:rPr kumimoji="1" lang="en-US" altLang="zh-CN" sz="2400" dirty="0"/>
              <a:t>.ply</a:t>
            </a:r>
            <a:endParaRPr kumimoji="1" lang="zh-CN" altLang="en-US" sz="2400" dirty="0"/>
          </a:p>
        </p:txBody>
      </p:sp>
      <p:pic>
        <p:nvPicPr>
          <p:cNvPr id="13" name="图片 12">
            <a:extLst>
              <a:ext uri="{FF2B5EF4-FFF2-40B4-BE49-F238E27FC236}">
                <a16:creationId xmlns:a16="http://schemas.microsoft.com/office/drawing/2014/main" id="{02EC97BD-9722-034E-9585-E6B0D4308940}"/>
              </a:ext>
            </a:extLst>
          </p:cNvPr>
          <p:cNvPicPr>
            <a:picLocks noChangeAspect="1"/>
          </p:cNvPicPr>
          <p:nvPr/>
        </p:nvPicPr>
        <p:blipFill>
          <a:blip r:embed="rId4"/>
          <a:stretch>
            <a:fillRect/>
          </a:stretch>
        </p:blipFill>
        <p:spPr>
          <a:xfrm>
            <a:off x="8956752" y="3058641"/>
            <a:ext cx="1638300" cy="1219200"/>
          </a:xfrm>
          <a:prstGeom prst="rect">
            <a:avLst/>
          </a:prstGeom>
        </p:spPr>
      </p:pic>
      <p:pic>
        <p:nvPicPr>
          <p:cNvPr id="14" name="图片 13">
            <a:extLst>
              <a:ext uri="{FF2B5EF4-FFF2-40B4-BE49-F238E27FC236}">
                <a16:creationId xmlns:a16="http://schemas.microsoft.com/office/drawing/2014/main" id="{98D0F09C-1101-7646-8471-142D8F8FDA8F}"/>
              </a:ext>
            </a:extLst>
          </p:cNvPr>
          <p:cNvPicPr>
            <a:picLocks noChangeAspect="1"/>
          </p:cNvPicPr>
          <p:nvPr/>
        </p:nvPicPr>
        <p:blipFill>
          <a:blip r:embed="rId5"/>
          <a:stretch>
            <a:fillRect/>
          </a:stretch>
        </p:blipFill>
        <p:spPr>
          <a:xfrm>
            <a:off x="5845252" y="5052386"/>
            <a:ext cx="6223000" cy="1193800"/>
          </a:xfrm>
          <a:prstGeom prst="rect">
            <a:avLst/>
          </a:prstGeom>
        </p:spPr>
      </p:pic>
      <p:sp>
        <p:nvSpPr>
          <p:cNvPr id="15" name="文本框 14">
            <a:extLst>
              <a:ext uri="{FF2B5EF4-FFF2-40B4-BE49-F238E27FC236}">
                <a16:creationId xmlns:a16="http://schemas.microsoft.com/office/drawing/2014/main" id="{8DAFBC0F-C2C6-E449-9A9A-FBC328EFA1C0}"/>
              </a:ext>
            </a:extLst>
          </p:cNvPr>
          <p:cNvSpPr txBox="1"/>
          <p:nvPr/>
        </p:nvSpPr>
        <p:spPr>
          <a:xfrm>
            <a:off x="8956752" y="2486703"/>
            <a:ext cx="1182030" cy="369332"/>
          </a:xfrm>
          <a:prstGeom prst="rect">
            <a:avLst/>
          </a:prstGeom>
          <a:noFill/>
        </p:spPr>
        <p:txBody>
          <a:bodyPr wrap="square" rtlCol="0">
            <a:spAutoFit/>
          </a:bodyPr>
          <a:lstStyle/>
          <a:p>
            <a:r>
              <a:rPr kumimoji="1" lang="zh-CN" altLang="en-US" dirty="0"/>
              <a:t>内参</a:t>
            </a:r>
          </a:p>
        </p:txBody>
      </p:sp>
      <p:sp>
        <p:nvSpPr>
          <p:cNvPr id="16" name="文本框 15">
            <a:extLst>
              <a:ext uri="{FF2B5EF4-FFF2-40B4-BE49-F238E27FC236}">
                <a16:creationId xmlns:a16="http://schemas.microsoft.com/office/drawing/2014/main" id="{323254F0-9FE2-B040-A85E-CAB20014C538}"/>
              </a:ext>
            </a:extLst>
          </p:cNvPr>
          <p:cNvSpPr txBox="1"/>
          <p:nvPr/>
        </p:nvSpPr>
        <p:spPr>
          <a:xfrm>
            <a:off x="8593872" y="4697412"/>
            <a:ext cx="1182030" cy="369332"/>
          </a:xfrm>
          <a:prstGeom prst="rect">
            <a:avLst/>
          </a:prstGeom>
          <a:noFill/>
        </p:spPr>
        <p:txBody>
          <a:bodyPr wrap="square" rtlCol="0">
            <a:spAutoFit/>
          </a:bodyPr>
          <a:lstStyle/>
          <a:p>
            <a:r>
              <a:rPr kumimoji="1" lang="zh-CN" altLang="en-US" dirty="0"/>
              <a:t>外参</a:t>
            </a:r>
          </a:p>
        </p:txBody>
      </p:sp>
    </p:spTree>
    <p:extLst>
      <p:ext uri="{BB962C8B-B14F-4D97-AF65-F5344CB8AC3E}">
        <p14:creationId xmlns:p14="http://schemas.microsoft.com/office/powerpoint/2010/main" val="36502014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线连接符 4">
            <a:extLst>
              <a:ext uri="{FF2B5EF4-FFF2-40B4-BE49-F238E27FC236}">
                <a16:creationId xmlns:a16="http://schemas.microsoft.com/office/drawing/2014/main" id="{4BC4F9BA-DF4D-6A4F-BBF2-DCC4BE39F863}"/>
              </a:ext>
            </a:extLst>
          </p:cNvPr>
          <p:cNvCxnSpPr/>
          <p:nvPr/>
        </p:nvCxnSpPr>
        <p:spPr>
          <a:xfrm>
            <a:off x="761505" y="977881"/>
            <a:ext cx="10668990" cy="0"/>
          </a:xfrm>
          <a:prstGeom prst="line">
            <a:avLst/>
          </a:prstGeom>
          <a:ln w="41275">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标题 1">
            <a:extLst>
              <a:ext uri="{FF2B5EF4-FFF2-40B4-BE49-F238E27FC236}">
                <a16:creationId xmlns:a16="http://schemas.microsoft.com/office/drawing/2014/main" id="{65950172-48FF-7343-8989-1B0E2C52113D}"/>
              </a:ext>
            </a:extLst>
          </p:cNvPr>
          <p:cNvSpPr txBox="1">
            <a:spLocks/>
          </p:cNvSpPr>
          <p:nvPr/>
        </p:nvSpPr>
        <p:spPr>
          <a:xfrm>
            <a:off x="761505" y="115455"/>
            <a:ext cx="10087099" cy="101241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dirty="0">
                <a:latin typeface="Times New Roman" panose="02020603050405020304" pitchFamily="18" charset="0"/>
                <a:cs typeface="Times New Roman" panose="02020603050405020304" pitchFamily="18" charset="0"/>
              </a:rPr>
              <a:t>三维重建</a:t>
            </a:r>
            <a:r>
              <a:rPr kumimoji="1" lang="en-US" altLang="zh-CN" dirty="0">
                <a:latin typeface="Times New Roman" panose="02020603050405020304" pitchFamily="18" charset="0"/>
                <a:cs typeface="Times New Roman" panose="02020603050405020304" pitchFamily="18" charset="0"/>
              </a:rPr>
              <a:t>-</a:t>
            </a:r>
            <a:r>
              <a:rPr kumimoji="1" lang="zh-CN" altLang="en-US" dirty="0">
                <a:latin typeface="Times New Roman" panose="02020603050405020304" pitchFamily="18" charset="0"/>
                <a:cs typeface="Times New Roman" panose="02020603050405020304" pitchFamily="18" charset="0"/>
              </a:rPr>
              <a:t>课程选做实验</a:t>
            </a:r>
            <a:r>
              <a:rPr kumimoji="1" lang="en-US" altLang="zh-CN" dirty="0">
                <a:latin typeface="Times New Roman" panose="02020603050405020304" pitchFamily="18" charset="0"/>
                <a:cs typeface="Times New Roman" panose="02020603050405020304" pitchFamily="18" charset="0"/>
              </a:rPr>
              <a:t>4</a:t>
            </a:r>
            <a:endParaRPr kumimoji="1" lang="zh-CN" altLang="en-US" dirty="0">
              <a:latin typeface="Times New Roman" panose="02020603050405020304" pitchFamily="18" charset="0"/>
              <a:cs typeface="Times New Roman" panose="02020603050405020304" pitchFamily="18" charset="0"/>
            </a:endParaRPr>
          </a:p>
        </p:txBody>
      </p:sp>
      <p:sp>
        <p:nvSpPr>
          <p:cNvPr id="7" name="文本框 6">
            <a:extLst>
              <a:ext uri="{FF2B5EF4-FFF2-40B4-BE49-F238E27FC236}">
                <a16:creationId xmlns:a16="http://schemas.microsoft.com/office/drawing/2014/main" id="{4EA02DFB-1A20-0742-A6BE-997E40E4EFC0}"/>
              </a:ext>
            </a:extLst>
          </p:cNvPr>
          <p:cNvSpPr txBox="1"/>
          <p:nvPr/>
        </p:nvSpPr>
        <p:spPr>
          <a:xfrm>
            <a:off x="761503" y="1282390"/>
            <a:ext cx="7557307" cy="461665"/>
          </a:xfrm>
          <a:prstGeom prst="rect">
            <a:avLst/>
          </a:prstGeom>
          <a:noFill/>
        </p:spPr>
        <p:txBody>
          <a:bodyPr wrap="square" rtlCol="0">
            <a:spAutoFit/>
          </a:bodyPr>
          <a:lstStyle/>
          <a:p>
            <a:r>
              <a:rPr kumimoji="1" lang="zh-CN" altLang="en-US" sz="2400" dirty="0"/>
              <a:t>输入：</a:t>
            </a:r>
            <a:r>
              <a:rPr kumimoji="1" lang="en-US" altLang="zh-CN" sz="2400" dirty="0"/>
              <a:t>5</a:t>
            </a:r>
            <a:r>
              <a:rPr kumimoji="1" lang="zh-CN" altLang="en-US" sz="2400" dirty="0"/>
              <a:t>张</a:t>
            </a:r>
            <a:r>
              <a:rPr kumimoji="1" lang="en-US" altLang="zh-CN" sz="2400" dirty="0"/>
              <a:t>RGB</a:t>
            </a:r>
            <a:r>
              <a:rPr kumimoji="1" lang="zh-CN" altLang="en-US" sz="2400" dirty="0"/>
              <a:t>图 </a:t>
            </a:r>
            <a:r>
              <a:rPr kumimoji="1" lang="en-US" altLang="zh-CN" sz="2400" dirty="0"/>
              <a:t>&amp; 5</a:t>
            </a:r>
            <a:r>
              <a:rPr kumimoji="1" lang="zh-CN" altLang="en-US" sz="2400" dirty="0"/>
              <a:t>张深度图</a:t>
            </a:r>
            <a:r>
              <a:rPr kumimoji="1" lang="en-US" altLang="zh-CN" sz="2400" dirty="0"/>
              <a:t> &amp; </a:t>
            </a:r>
            <a:r>
              <a:rPr kumimoji="1" lang="zh-CN" altLang="en-US" sz="2400" dirty="0"/>
              <a:t>相机内参</a:t>
            </a:r>
            <a:r>
              <a:rPr kumimoji="1" lang="en-US" altLang="zh-CN" sz="2400" dirty="0"/>
              <a:t> &amp; </a:t>
            </a:r>
            <a:r>
              <a:rPr kumimoji="1" lang="zh-CN" altLang="en-US" sz="2400" dirty="0"/>
              <a:t>相机外参</a:t>
            </a:r>
          </a:p>
        </p:txBody>
      </p:sp>
      <p:sp>
        <p:nvSpPr>
          <p:cNvPr id="12" name="文本框 11">
            <a:extLst>
              <a:ext uri="{FF2B5EF4-FFF2-40B4-BE49-F238E27FC236}">
                <a16:creationId xmlns:a16="http://schemas.microsoft.com/office/drawing/2014/main" id="{6F419A94-1B48-9B41-9B36-6685FB991E72}"/>
              </a:ext>
            </a:extLst>
          </p:cNvPr>
          <p:cNvSpPr txBox="1"/>
          <p:nvPr/>
        </p:nvSpPr>
        <p:spPr>
          <a:xfrm>
            <a:off x="761503" y="1840308"/>
            <a:ext cx="4267695" cy="461665"/>
          </a:xfrm>
          <a:prstGeom prst="rect">
            <a:avLst/>
          </a:prstGeom>
          <a:noFill/>
        </p:spPr>
        <p:txBody>
          <a:bodyPr wrap="square" rtlCol="0">
            <a:spAutoFit/>
          </a:bodyPr>
          <a:lstStyle/>
          <a:p>
            <a:r>
              <a:rPr kumimoji="1" lang="zh-CN" altLang="en-US" sz="2400" dirty="0"/>
              <a:t>输出：</a:t>
            </a:r>
            <a:r>
              <a:rPr kumimoji="1" lang="en-US" altLang="zh-CN" sz="2400" dirty="0"/>
              <a:t>3D</a:t>
            </a:r>
            <a:r>
              <a:rPr kumimoji="1" lang="zh-CN" altLang="en-US" sz="2400" dirty="0"/>
              <a:t>点云</a:t>
            </a:r>
            <a:r>
              <a:rPr kumimoji="1" lang="en-US" altLang="zh-CN" sz="2400" dirty="0"/>
              <a:t>.ply</a:t>
            </a:r>
            <a:endParaRPr kumimoji="1" lang="zh-CN" altLang="en-US" sz="2400" dirty="0"/>
          </a:p>
        </p:txBody>
      </p:sp>
      <p:sp>
        <p:nvSpPr>
          <p:cNvPr id="17" name="文本框 16">
            <a:extLst>
              <a:ext uri="{FF2B5EF4-FFF2-40B4-BE49-F238E27FC236}">
                <a16:creationId xmlns:a16="http://schemas.microsoft.com/office/drawing/2014/main" id="{D6F2B451-3867-EE4F-96BA-A8593880D047}"/>
              </a:ext>
            </a:extLst>
          </p:cNvPr>
          <p:cNvSpPr txBox="1"/>
          <p:nvPr/>
        </p:nvSpPr>
        <p:spPr>
          <a:xfrm>
            <a:off x="761502" y="2398226"/>
            <a:ext cx="7557307" cy="830997"/>
          </a:xfrm>
          <a:prstGeom prst="rect">
            <a:avLst/>
          </a:prstGeom>
          <a:noFill/>
        </p:spPr>
        <p:txBody>
          <a:bodyPr wrap="square" rtlCol="0">
            <a:spAutoFit/>
          </a:bodyPr>
          <a:lstStyle/>
          <a:p>
            <a:r>
              <a:rPr kumimoji="1" lang="zh-CN" altLang="en-US" sz="2400" dirty="0"/>
              <a:t>对点云进行过滤：如统计滤波、半径滤波、体素滤波等</a:t>
            </a:r>
          </a:p>
          <a:p>
            <a:endParaRPr kumimoji="1" lang="zh-CN" altLang="en-US" sz="2400" dirty="0"/>
          </a:p>
        </p:txBody>
      </p:sp>
      <p:pic>
        <p:nvPicPr>
          <p:cNvPr id="2" name="图片 1">
            <a:extLst>
              <a:ext uri="{FF2B5EF4-FFF2-40B4-BE49-F238E27FC236}">
                <a16:creationId xmlns:a16="http://schemas.microsoft.com/office/drawing/2014/main" id="{01119A02-5755-4245-A87E-F8D1F7089A7E}"/>
              </a:ext>
            </a:extLst>
          </p:cNvPr>
          <p:cNvPicPr>
            <a:picLocks noChangeAspect="1"/>
          </p:cNvPicPr>
          <p:nvPr/>
        </p:nvPicPr>
        <p:blipFill rotWithShape="1">
          <a:blip r:embed="rId2"/>
          <a:srcRect l="21595" t="28523" r="9760" b="18046"/>
          <a:stretch/>
        </p:blipFill>
        <p:spPr>
          <a:xfrm>
            <a:off x="6523462" y="3515014"/>
            <a:ext cx="4277857" cy="2462040"/>
          </a:xfrm>
          <a:prstGeom prst="rect">
            <a:avLst/>
          </a:prstGeom>
        </p:spPr>
      </p:pic>
      <p:pic>
        <p:nvPicPr>
          <p:cNvPr id="3" name="图片 2">
            <a:extLst>
              <a:ext uri="{FF2B5EF4-FFF2-40B4-BE49-F238E27FC236}">
                <a16:creationId xmlns:a16="http://schemas.microsoft.com/office/drawing/2014/main" id="{F6585697-20AB-8847-B942-E03116F7C72D}"/>
              </a:ext>
            </a:extLst>
          </p:cNvPr>
          <p:cNvPicPr>
            <a:picLocks noChangeAspect="1"/>
          </p:cNvPicPr>
          <p:nvPr/>
        </p:nvPicPr>
        <p:blipFill rotWithShape="1">
          <a:blip r:embed="rId3"/>
          <a:srcRect l="23029" t="37603" r="17285" b="25299"/>
          <a:stretch/>
        </p:blipFill>
        <p:spPr>
          <a:xfrm>
            <a:off x="1043986" y="3667561"/>
            <a:ext cx="4680307" cy="2150996"/>
          </a:xfrm>
          <a:prstGeom prst="rect">
            <a:avLst/>
          </a:prstGeom>
        </p:spPr>
      </p:pic>
      <p:sp>
        <p:nvSpPr>
          <p:cNvPr id="4" name="文本框 3">
            <a:extLst>
              <a:ext uri="{FF2B5EF4-FFF2-40B4-BE49-F238E27FC236}">
                <a16:creationId xmlns:a16="http://schemas.microsoft.com/office/drawing/2014/main" id="{A99DD545-A591-9740-BA40-736253B9F787}"/>
              </a:ext>
            </a:extLst>
          </p:cNvPr>
          <p:cNvSpPr txBox="1"/>
          <p:nvPr/>
        </p:nvSpPr>
        <p:spPr>
          <a:xfrm>
            <a:off x="2895350" y="6072229"/>
            <a:ext cx="1271239" cy="369332"/>
          </a:xfrm>
          <a:prstGeom prst="rect">
            <a:avLst/>
          </a:prstGeom>
          <a:noFill/>
        </p:spPr>
        <p:txBody>
          <a:bodyPr wrap="square" rtlCol="0">
            <a:spAutoFit/>
          </a:bodyPr>
          <a:lstStyle/>
          <a:p>
            <a:r>
              <a:rPr kumimoji="1" lang="zh-CN" altLang="en-US" dirty="0"/>
              <a:t>过滤前</a:t>
            </a:r>
          </a:p>
        </p:txBody>
      </p:sp>
      <p:sp>
        <p:nvSpPr>
          <p:cNvPr id="19" name="文本框 18">
            <a:extLst>
              <a:ext uri="{FF2B5EF4-FFF2-40B4-BE49-F238E27FC236}">
                <a16:creationId xmlns:a16="http://schemas.microsoft.com/office/drawing/2014/main" id="{B6A94F99-48F3-3749-8DD9-8A081D0DCAED}"/>
              </a:ext>
            </a:extLst>
          </p:cNvPr>
          <p:cNvSpPr txBox="1"/>
          <p:nvPr/>
        </p:nvSpPr>
        <p:spPr>
          <a:xfrm>
            <a:off x="8318809" y="6072229"/>
            <a:ext cx="1271239" cy="369332"/>
          </a:xfrm>
          <a:prstGeom prst="rect">
            <a:avLst/>
          </a:prstGeom>
          <a:noFill/>
        </p:spPr>
        <p:txBody>
          <a:bodyPr wrap="square" rtlCol="0">
            <a:spAutoFit/>
          </a:bodyPr>
          <a:lstStyle/>
          <a:p>
            <a:r>
              <a:rPr kumimoji="1" lang="zh-CN" altLang="en-US" dirty="0"/>
              <a:t>过滤后</a:t>
            </a:r>
          </a:p>
        </p:txBody>
      </p:sp>
    </p:spTree>
    <p:extLst>
      <p:ext uri="{BB962C8B-B14F-4D97-AF65-F5344CB8AC3E}">
        <p14:creationId xmlns:p14="http://schemas.microsoft.com/office/powerpoint/2010/main" val="3213812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线连接符 4">
            <a:extLst>
              <a:ext uri="{FF2B5EF4-FFF2-40B4-BE49-F238E27FC236}">
                <a16:creationId xmlns:a16="http://schemas.microsoft.com/office/drawing/2014/main" id="{4BC4F9BA-DF4D-6A4F-BBF2-DCC4BE39F863}"/>
              </a:ext>
            </a:extLst>
          </p:cNvPr>
          <p:cNvCxnSpPr/>
          <p:nvPr/>
        </p:nvCxnSpPr>
        <p:spPr>
          <a:xfrm>
            <a:off x="761505" y="977881"/>
            <a:ext cx="10668990" cy="0"/>
          </a:xfrm>
          <a:prstGeom prst="line">
            <a:avLst/>
          </a:prstGeom>
          <a:ln w="41275">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标题 1">
            <a:extLst>
              <a:ext uri="{FF2B5EF4-FFF2-40B4-BE49-F238E27FC236}">
                <a16:creationId xmlns:a16="http://schemas.microsoft.com/office/drawing/2014/main" id="{65950172-48FF-7343-8989-1B0E2C52113D}"/>
              </a:ext>
            </a:extLst>
          </p:cNvPr>
          <p:cNvSpPr txBox="1">
            <a:spLocks/>
          </p:cNvSpPr>
          <p:nvPr/>
        </p:nvSpPr>
        <p:spPr>
          <a:xfrm>
            <a:off x="761505" y="115455"/>
            <a:ext cx="10087099" cy="101241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dirty="0">
                <a:latin typeface="Times New Roman" panose="02020603050405020304" pitchFamily="18" charset="0"/>
                <a:cs typeface="Times New Roman" panose="02020603050405020304" pitchFamily="18" charset="0"/>
              </a:rPr>
              <a:t>三维重建</a:t>
            </a:r>
            <a:r>
              <a:rPr kumimoji="1" lang="en-US" altLang="zh-CN" dirty="0">
                <a:latin typeface="Times New Roman" panose="02020603050405020304" pitchFamily="18" charset="0"/>
                <a:cs typeface="Times New Roman" panose="02020603050405020304" pitchFamily="18" charset="0"/>
              </a:rPr>
              <a:t>-</a:t>
            </a:r>
            <a:r>
              <a:rPr kumimoji="1" lang="zh-CN" altLang="en-US" dirty="0">
                <a:latin typeface="Times New Roman" panose="02020603050405020304" pitchFamily="18" charset="0"/>
                <a:cs typeface="Times New Roman" panose="02020603050405020304" pitchFamily="18" charset="0"/>
              </a:rPr>
              <a:t>课程选做实验</a:t>
            </a:r>
            <a:r>
              <a:rPr kumimoji="1" lang="en-US" altLang="zh-CN" dirty="0">
                <a:latin typeface="Times New Roman" panose="02020603050405020304" pitchFamily="18" charset="0"/>
                <a:cs typeface="Times New Roman" panose="02020603050405020304" pitchFamily="18" charset="0"/>
              </a:rPr>
              <a:t>4</a:t>
            </a:r>
            <a:endParaRPr kumimoji="1" lang="zh-CN" altLang="en-US" dirty="0">
              <a:latin typeface="Times New Roman" panose="02020603050405020304" pitchFamily="18" charset="0"/>
              <a:cs typeface="Times New Roman" panose="02020603050405020304" pitchFamily="18" charset="0"/>
            </a:endParaRPr>
          </a:p>
        </p:txBody>
      </p:sp>
      <p:sp>
        <p:nvSpPr>
          <p:cNvPr id="7" name="文本框 6">
            <a:extLst>
              <a:ext uri="{FF2B5EF4-FFF2-40B4-BE49-F238E27FC236}">
                <a16:creationId xmlns:a16="http://schemas.microsoft.com/office/drawing/2014/main" id="{4EA02DFB-1A20-0742-A6BE-997E40E4EFC0}"/>
              </a:ext>
            </a:extLst>
          </p:cNvPr>
          <p:cNvSpPr txBox="1"/>
          <p:nvPr/>
        </p:nvSpPr>
        <p:spPr>
          <a:xfrm>
            <a:off x="761503" y="1282390"/>
            <a:ext cx="7557307" cy="461665"/>
          </a:xfrm>
          <a:prstGeom prst="rect">
            <a:avLst/>
          </a:prstGeom>
          <a:noFill/>
        </p:spPr>
        <p:txBody>
          <a:bodyPr wrap="square" rtlCol="0">
            <a:spAutoFit/>
          </a:bodyPr>
          <a:lstStyle/>
          <a:p>
            <a:r>
              <a:rPr kumimoji="1" lang="zh-CN" altLang="en-US" sz="2400" dirty="0"/>
              <a:t>要求：</a:t>
            </a:r>
          </a:p>
        </p:txBody>
      </p:sp>
      <p:pic>
        <p:nvPicPr>
          <p:cNvPr id="9" name="图片 8">
            <a:extLst>
              <a:ext uri="{FF2B5EF4-FFF2-40B4-BE49-F238E27FC236}">
                <a16:creationId xmlns:a16="http://schemas.microsoft.com/office/drawing/2014/main" id="{8E3C7A54-2326-904E-A5F2-C372946FFDB9}"/>
              </a:ext>
            </a:extLst>
          </p:cNvPr>
          <p:cNvPicPr>
            <a:picLocks noChangeAspect="1"/>
          </p:cNvPicPr>
          <p:nvPr/>
        </p:nvPicPr>
        <p:blipFill>
          <a:blip r:embed="rId2"/>
          <a:stretch>
            <a:fillRect/>
          </a:stretch>
        </p:blipFill>
        <p:spPr>
          <a:xfrm>
            <a:off x="1096105" y="5585190"/>
            <a:ext cx="7557307" cy="1272810"/>
          </a:xfrm>
          <a:prstGeom prst="rect">
            <a:avLst/>
          </a:prstGeom>
        </p:spPr>
      </p:pic>
      <p:pic>
        <p:nvPicPr>
          <p:cNvPr id="2" name="图片 1">
            <a:extLst>
              <a:ext uri="{FF2B5EF4-FFF2-40B4-BE49-F238E27FC236}">
                <a16:creationId xmlns:a16="http://schemas.microsoft.com/office/drawing/2014/main" id="{B7B3AFB8-3E10-4440-B5E0-63942D14637B}"/>
              </a:ext>
            </a:extLst>
          </p:cNvPr>
          <p:cNvPicPr>
            <a:picLocks noChangeAspect="1"/>
          </p:cNvPicPr>
          <p:nvPr/>
        </p:nvPicPr>
        <p:blipFill>
          <a:blip r:embed="rId3"/>
          <a:stretch>
            <a:fillRect/>
          </a:stretch>
        </p:blipFill>
        <p:spPr>
          <a:xfrm>
            <a:off x="1208563" y="1679694"/>
            <a:ext cx="6924812" cy="3969857"/>
          </a:xfrm>
          <a:prstGeom prst="rect">
            <a:avLst/>
          </a:prstGeom>
        </p:spPr>
      </p:pic>
    </p:spTree>
    <p:extLst>
      <p:ext uri="{BB962C8B-B14F-4D97-AF65-F5344CB8AC3E}">
        <p14:creationId xmlns:p14="http://schemas.microsoft.com/office/powerpoint/2010/main" val="19365784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线连接符 4">
            <a:extLst>
              <a:ext uri="{FF2B5EF4-FFF2-40B4-BE49-F238E27FC236}">
                <a16:creationId xmlns:a16="http://schemas.microsoft.com/office/drawing/2014/main" id="{4BC4F9BA-DF4D-6A4F-BBF2-DCC4BE39F863}"/>
              </a:ext>
            </a:extLst>
          </p:cNvPr>
          <p:cNvCxnSpPr/>
          <p:nvPr/>
        </p:nvCxnSpPr>
        <p:spPr>
          <a:xfrm>
            <a:off x="761505" y="977881"/>
            <a:ext cx="10668990" cy="0"/>
          </a:xfrm>
          <a:prstGeom prst="line">
            <a:avLst/>
          </a:prstGeom>
          <a:ln w="41275">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标题 1">
            <a:extLst>
              <a:ext uri="{FF2B5EF4-FFF2-40B4-BE49-F238E27FC236}">
                <a16:creationId xmlns:a16="http://schemas.microsoft.com/office/drawing/2014/main" id="{65950172-48FF-7343-8989-1B0E2C52113D}"/>
              </a:ext>
            </a:extLst>
          </p:cNvPr>
          <p:cNvSpPr txBox="1">
            <a:spLocks/>
          </p:cNvSpPr>
          <p:nvPr/>
        </p:nvSpPr>
        <p:spPr>
          <a:xfrm>
            <a:off x="761505" y="115455"/>
            <a:ext cx="10087099" cy="101241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dirty="0">
                <a:latin typeface="Times New Roman" panose="02020603050405020304" pitchFamily="18" charset="0"/>
                <a:cs typeface="Times New Roman" panose="02020603050405020304" pitchFamily="18" charset="0"/>
              </a:rPr>
              <a:t>三维重建</a:t>
            </a:r>
            <a:r>
              <a:rPr kumimoji="1" lang="en-US" altLang="zh-CN" dirty="0">
                <a:latin typeface="Times New Roman" panose="02020603050405020304" pitchFamily="18" charset="0"/>
                <a:cs typeface="Times New Roman" panose="02020603050405020304" pitchFamily="18" charset="0"/>
              </a:rPr>
              <a:t>-</a:t>
            </a:r>
            <a:r>
              <a:rPr kumimoji="1" lang="zh-CN" altLang="en-US" dirty="0">
                <a:latin typeface="Times New Roman" panose="02020603050405020304" pitchFamily="18" charset="0"/>
                <a:cs typeface="Times New Roman" panose="02020603050405020304" pitchFamily="18" charset="0"/>
              </a:rPr>
              <a:t>课程选做实验</a:t>
            </a:r>
            <a:r>
              <a:rPr kumimoji="1" lang="en-US" altLang="zh-CN" dirty="0">
                <a:latin typeface="Times New Roman" panose="02020603050405020304" pitchFamily="18" charset="0"/>
                <a:cs typeface="Times New Roman" panose="02020603050405020304" pitchFamily="18" charset="0"/>
              </a:rPr>
              <a:t>4</a:t>
            </a:r>
            <a:endParaRPr kumimoji="1" lang="zh-CN" altLang="en-US" dirty="0">
              <a:latin typeface="Times New Roman" panose="02020603050405020304" pitchFamily="18" charset="0"/>
              <a:cs typeface="Times New Roman" panose="02020603050405020304" pitchFamily="18" charset="0"/>
            </a:endParaRPr>
          </a:p>
        </p:txBody>
      </p:sp>
      <p:sp>
        <p:nvSpPr>
          <p:cNvPr id="7" name="文本框 6">
            <a:extLst>
              <a:ext uri="{FF2B5EF4-FFF2-40B4-BE49-F238E27FC236}">
                <a16:creationId xmlns:a16="http://schemas.microsoft.com/office/drawing/2014/main" id="{4EA02DFB-1A20-0742-A6BE-997E40E4EFC0}"/>
              </a:ext>
            </a:extLst>
          </p:cNvPr>
          <p:cNvSpPr txBox="1"/>
          <p:nvPr/>
        </p:nvSpPr>
        <p:spPr>
          <a:xfrm>
            <a:off x="761503" y="1282390"/>
            <a:ext cx="10824614" cy="1200329"/>
          </a:xfrm>
          <a:prstGeom prst="rect">
            <a:avLst/>
          </a:prstGeom>
          <a:noFill/>
        </p:spPr>
        <p:txBody>
          <a:bodyPr wrap="square" rtlCol="0">
            <a:spAutoFit/>
          </a:bodyPr>
          <a:lstStyle/>
          <a:p>
            <a:r>
              <a:rPr kumimoji="1" lang="zh-CN" altLang="en-US" sz="2400" dirty="0"/>
              <a:t>这是三维重建中很基础的点云拼接，只是一种简单的重建结果融合，属于</a:t>
            </a:r>
            <a:r>
              <a:rPr kumimoji="1" lang="en-US" altLang="zh-CN" sz="2400" dirty="0"/>
              <a:t>RGB-D</a:t>
            </a:r>
            <a:r>
              <a:rPr kumimoji="1" lang="zh-CN" altLang="en-US" sz="2400" dirty="0"/>
              <a:t> </a:t>
            </a:r>
            <a:r>
              <a:rPr kumimoji="1" lang="en-US" altLang="zh-CN" sz="2400" dirty="0"/>
              <a:t>SLAM</a:t>
            </a:r>
            <a:r>
              <a:rPr kumimoji="1" lang="zh-CN" altLang="en-US" sz="2400" dirty="0"/>
              <a:t>的重建中的一部分，有很多融合效果好很多的方法，感兴趣的同学可以自行查询更多资料</a:t>
            </a:r>
          </a:p>
        </p:txBody>
      </p:sp>
      <p:pic>
        <p:nvPicPr>
          <p:cNvPr id="2" name="图片 1">
            <a:extLst>
              <a:ext uri="{FF2B5EF4-FFF2-40B4-BE49-F238E27FC236}">
                <a16:creationId xmlns:a16="http://schemas.microsoft.com/office/drawing/2014/main" id="{C0F9C262-A9AD-5D42-B472-12DD5992A5DE}"/>
              </a:ext>
            </a:extLst>
          </p:cNvPr>
          <p:cNvPicPr>
            <a:picLocks noChangeAspect="1"/>
          </p:cNvPicPr>
          <p:nvPr/>
        </p:nvPicPr>
        <p:blipFill>
          <a:blip r:embed="rId2"/>
          <a:stretch>
            <a:fillRect/>
          </a:stretch>
        </p:blipFill>
        <p:spPr>
          <a:xfrm>
            <a:off x="2709746" y="2732558"/>
            <a:ext cx="5284991" cy="4009987"/>
          </a:xfrm>
          <a:prstGeom prst="rect">
            <a:avLst/>
          </a:prstGeom>
        </p:spPr>
      </p:pic>
    </p:spTree>
    <p:extLst>
      <p:ext uri="{BB962C8B-B14F-4D97-AF65-F5344CB8AC3E}">
        <p14:creationId xmlns:p14="http://schemas.microsoft.com/office/powerpoint/2010/main" val="12005884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A19D7D-EC05-C447-8631-A37951651ABB}"/>
              </a:ext>
            </a:extLst>
          </p:cNvPr>
          <p:cNvSpPr>
            <a:spLocks noGrp="1"/>
          </p:cNvSpPr>
          <p:nvPr>
            <p:ph type="title"/>
          </p:nvPr>
        </p:nvSpPr>
        <p:spPr>
          <a:xfrm>
            <a:off x="761505" y="115455"/>
            <a:ext cx="10087099" cy="1012412"/>
          </a:xfrm>
        </p:spPr>
        <p:txBody>
          <a:bodyPr/>
          <a:lstStyle/>
          <a:p>
            <a:r>
              <a:rPr kumimoji="1" lang="zh-CN" altLang="en-US" dirty="0">
                <a:latin typeface="Times New Roman" panose="02020603050405020304" pitchFamily="18" charset="0"/>
                <a:cs typeface="Times New Roman" panose="02020603050405020304" pitchFamily="18" charset="0"/>
              </a:rPr>
              <a:t>背景</a:t>
            </a:r>
          </a:p>
        </p:txBody>
      </p:sp>
      <p:cxnSp>
        <p:nvCxnSpPr>
          <p:cNvPr id="5" name="直线连接符 4">
            <a:extLst>
              <a:ext uri="{FF2B5EF4-FFF2-40B4-BE49-F238E27FC236}">
                <a16:creationId xmlns:a16="http://schemas.microsoft.com/office/drawing/2014/main" id="{4BC4F9BA-DF4D-6A4F-BBF2-DCC4BE39F863}"/>
              </a:ext>
            </a:extLst>
          </p:cNvPr>
          <p:cNvCxnSpPr/>
          <p:nvPr/>
        </p:nvCxnSpPr>
        <p:spPr>
          <a:xfrm>
            <a:off x="761505" y="977881"/>
            <a:ext cx="10668990" cy="0"/>
          </a:xfrm>
          <a:prstGeom prst="line">
            <a:avLst/>
          </a:prstGeom>
          <a:ln w="41275">
            <a:solidFill>
              <a:schemeClr val="accent2"/>
            </a:solidFill>
          </a:ln>
        </p:spPr>
        <p:style>
          <a:lnRef idx="1">
            <a:schemeClr val="accent1"/>
          </a:lnRef>
          <a:fillRef idx="0">
            <a:schemeClr val="accent1"/>
          </a:fillRef>
          <a:effectRef idx="0">
            <a:schemeClr val="accent1"/>
          </a:effectRef>
          <a:fontRef idx="minor">
            <a:schemeClr val="tx1"/>
          </a:fontRef>
        </p:style>
      </p:cxnSp>
      <p:pic>
        <p:nvPicPr>
          <p:cNvPr id="18" name="图片 17">
            <a:extLst>
              <a:ext uri="{FF2B5EF4-FFF2-40B4-BE49-F238E27FC236}">
                <a16:creationId xmlns:a16="http://schemas.microsoft.com/office/drawing/2014/main" id="{8B784080-3CC5-AE4B-B912-05A4D496923E}"/>
              </a:ext>
            </a:extLst>
          </p:cNvPr>
          <p:cNvPicPr>
            <a:picLocks noChangeAspect="1"/>
          </p:cNvPicPr>
          <p:nvPr/>
        </p:nvPicPr>
        <p:blipFill>
          <a:blip r:embed="rId2"/>
          <a:stretch>
            <a:fillRect/>
          </a:stretch>
        </p:blipFill>
        <p:spPr>
          <a:xfrm>
            <a:off x="1207654" y="1349879"/>
            <a:ext cx="9194800" cy="5219700"/>
          </a:xfrm>
          <a:prstGeom prst="rect">
            <a:avLst/>
          </a:prstGeom>
        </p:spPr>
      </p:pic>
    </p:spTree>
    <p:extLst>
      <p:ext uri="{BB962C8B-B14F-4D97-AF65-F5344CB8AC3E}">
        <p14:creationId xmlns:p14="http://schemas.microsoft.com/office/powerpoint/2010/main" val="27850593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A19D7D-EC05-C447-8631-A37951651ABB}"/>
              </a:ext>
            </a:extLst>
          </p:cNvPr>
          <p:cNvSpPr>
            <a:spLocks noGrp="1"/>
          </p:cNvSpPr>
          <p:nvPr>
            <p:ph type="title"/>
          </p:nvPr>
        </p:nvSpPr>
        <p:spPr>
          <a:xfrm>
            <a:off x="761505" y="115455"/>
            <a:ext cx="10087099" cy="1012412"/>
          </a:xfrm>
        </p:spPr>
        <p:txBody>
          <a:bodyPr/>
          <a:lstStyle/>
          <a:p>
            <a:r>
              <a:rPr kumimoji="1" lang="zh-CN" altLang="en-US" dirty="0">
                <a:latin typeface="Times New Roman" panose="02020603050405020304" pitchFamily="18" charset="0"/>
                <a:cs typeface="Times New Roman" panose="02020603050405020304" pitchFamily="18" charset="0"/>
              </a:rPr>
              <a:t>背景</a:t>
            </a:r>
          </a:p>
        </p:txBody>
      </p:sp>
      <p:cxnSp>
        <p:nvCxnSpPr>
          <p:cNvPr id="5" name="直线连接符 4">
            <a:extLst>
              <a:ext uri="{FF2B5EF4-FFF2-40B4-BE49-F238E27FC236}">
                <a16:creationId xmlns:a16="http://schemas.microsoft.com/office/drawing/2014/main" id="{4BC4F9BA-DF4D-6A4F-BBF2-DCC4BE39F863}"/>
              </a:ext>
            </a:extLst>
          </p:cNvPr>
          <p:cNvCxnSpPr/>
          <p:nvPr/>
        </p:nvCxnSpPr>
        <p:spPr>
          <a:xfrm>
            <a:off x="761505" y="977881"/>
            <a:ext cx="10668990" cy="0"/>
          </a:xfrm>
          <a:prstGeom prst="line">
            <a:avLst/>
          </a:prstGeom>
          <a:ln w="41275">
            <a:solidFill>
              <a:schemeClr val="accent2"/>
            </a:solidFill>
          </a:ln>
        </p:spPr>
        <p:style>
          <a:lnRef idx="1">
            <a:schemeClr val="accent1"/>
          </a:lnRef>
          <a:fillRef idx="0">
            <a:schemeClr val="accent1"/>
          </a:fillRef>
          <a:effectRef idx="0">
            <a:schemeClr val="accent1"/>
          </a:effectRef>
          <a:fontRef idx="minor">
            <a:schemeClr val="tx1"/>
          </a:fontRef>
        </p:style>
      </p:cxnSp>
      <p:pic>
        <p:nvPicPr>
          <p:cNvPr id="3" name="图片 2">
            <a:extLst>
              <a:ext uri="{FF2B5EF4-FFF2-40B4-BE49-F238E27FC236}">
                <a16:creationId xmlns:a16="http://schemas.microsoft.com/office/drawing/2014/main" id="{FC5DCA34-F493-7C49-868B-F2732E88EA7E}"/>
              </a:ext>
            </a:extLst>
          </p:cNvPr>
          <p:cNvPicPr>
            <a:picLocks noChangeAspect="1"/>
          </p:cNvPicPr>
          <p:nvPr/>
        </p:nvPicPr>
        <p:blipFill>
          <a:blip r:embed="rId2"/>
          <a:stretch>
            <a:fillRect/>
          </a:stretch>
        </p:blipFill>
        <p:spPr>
          <a:xfrm>
            <a:off x="2430965" y="1127867"/>
            <a:ext cx="7129811" cy="5465093"/>
          </a:xfrm>
          <a:prstGeom prst="rect">
            <a:avLst/>
          </a:prstGeom>
        </p:spPr>
      </p:pic>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636BA3DD-0F38-9A4E-99E1-FFFB4EBE2301}"/>
                  </a:ext>
                </a:extLst>
              </p:cNvPr>
              <p:cNvSpPr txBox="1"/>
              <p:nvPr/>
            </p:nvSpPr>
            <p:spPr>
              <a:xfrm>
                <a:off x="4315522" y="4047893"/>
                <a:ext cx="41259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𝑍</m:t>
                          </m:r>
                        </m:e>
                        <m:sub>
                          <m:r>
                            <a:rPr kumimoji="1" lang="en-US" altLang="zh-CN" b="0" i="1" smtClean="0">
                              <a:latin typeface="Cambria Math" panose="02040503050406030204" pitchFamily="18" charset="0"/>
                            </a:rPr>
                            <m:t>𝑐</m:t>
                          </m:r>
                        </m:sub>
                      </m:sSub>
                    </m:oMath>
                  </m:oMathPara>
                </a14:m>
                <a:endParaRPr kumimoji="1" lang="zh-CN" altLang="en-US" dirty="0"/>
              </a:p>
            </p:txBody>
          </p:sp>
        </mc:Choice>
        <mc:Fallback xmlns="">
          <p:sp>
            <p:nvSpPr>
              <p:cNvPr id="4" name="文本框 3">
                <a:extLst>
                  <a:ext uri="{FF2B5EF4-FFF2-40B4-BE49-F238E27FC236}">
                    <a16:creationId xmlns:a16="http://schemas.microsoft.com/office/drawing/2014/main" id="{636BA3DD-0F38-9A4E-99E1-FFFB4EBE2301}"/>
                  </a:ext>
                </a:extLst>
              </p:cNvPr>
              <p:cNvSpPr txBox="1">
                <a:spLocks noRot="1" noChangeAspect="1" noMove="1" noResize="1" noEditPoints="1" noAdjustHandles="1" noChangeArrowheads="1" noChangeShapeType="1" noTextEdit="1"/>
              </p:cNvSpPr>
              <p:nvPr/>
            </p:nvSpPr>
            <p:spPr>
              <a:xfrm>
                <a:off x="4315522" y="4047893"/>
                <a:ext cx="412595" cy="369332"/>
              </a:xfrm>
              <a:prstGeom prst="rect">
                <a:avLst/>
              </a:prstGeom>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7858212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A19D7D-EC05-C447-8631-A37951651ABB}"/>
              </a:ext>
            </a:extLst>
          </p:cNvPr>
          <p:cNvSpPr>
            <a:spLocks noGrp="1"/>
          </p:cNvSpPr>
          <p:nvPr>
            <p:ph type="title"/>
          </p:nvPr>
        </p:nvSpPr>
        <p:spPr>
          <a:xfrm>
            <a:off x="761505" y="115455"/>
            <a:ext cx="10087099" cy="1012412"/>
          </a:xfrm>
        </p:spPr>
        <p:txBody>
          <a:bodyPr/>
          <a:lstStyle/>
          <a:p>
            <a:r>
              <a:rPr kumimoji="1" lang="zh-CN" altLang="en-US" dirty="0">
                <a:latin typeface="Times New Roman" panose="02020603050405020304" pitchFamily="18" charset="0"/>
                <a:cs typeface="Times New Roman" panose="02020603050405020304" pitchFamily="18" charset="0"/>
              </a:rPr>
              <a:t>背景</a:t>
            </a:r>
          </a:p>
        </p:txBody>
      </p:sp>
      <p:cxnSp>
        <p:nvCxnSpPr>
          <p:cNvPr id="5" name="直线连接符 4">
            <a:extLst>
              <a:ext uri="{FF2B5EF4-FFF2-40B4-BE49-F238E27FC236}">
                <a16:creationId xmlns:a16="http://schemas.microsoft.com/office/drawing/2014/main" id="{4BC4F9BA-DF4D-6A4F-BBF2-DCC4BE39F863}"/>
              </a:ext>
            </a:extLst>
          </p:cNvPr>
          <p:cNvCxnSpPr/>
          <p:nvPr/>
        </p:nvCxnSpPr>
        <p:spPr>
          <a:xfrm>
            <a:off x="761505" y="977881"/>
            <a:ext cx="10668990" cy="0"/>
          </a:xfrm>
          <a:prstGeom prst="line">
            <a:avLst/>
          </a:prstGeom>
          <a:ln w="41275">
            <a:solidFill>
              <a:schemeClr val="accent2"/>
            </a:solidFill>
          </a:ln>
        </p:spPr>
        <p:style>
          <a:lnRef idx="1">
            <a:schemeClr val="accent1"/>
          </a:lnRef>
          <a:fillRef idx="0">
            <a:schemeClr val="accent1"/>
          </a:fillRef>
          <a:effectRef idx="0">
            <a:schemeClr val="accent1"/>
          </a:effectRef>
          <a:fontRef idx="minor">
            <a:schemeClr val="tx1"/>
          </a:fontRef>
        </p:style>
      </p:cxnSp>
      <p:pic>
        <p:nvPicPr>
          <p:cNvPr id="1026" name="Picture 2" descr="https://img-blog.csdn.net/20161210141741307?watermark/2/text/aHR0cDovL2Jsb2cuY3Nkbi5uZXQvY2hlbnRyYXZlbGxpbmc=/font/5a6L5L2T/fontsize/400/fill/I0JBQkFCMA==/dissolve/70/gravity/SouthEast">
            <a:extLst>
              <a:ext uri="{FF2B5EF4-FFF2-40B4-BE49-F238E27FC236}">
                <a16:creationId xmlns:a16="http://schemas.microsoft.com/office/drawing/2014/main" id="{CE9C50A8-7016-4C89-918A-23E2B9DC7FF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4151"/>
          <a:stretch/>
        </p:blipFill>
        <p:spPr bwMode="auto">
          <a:xfrm>
            <a:off x="2214385" y="1214809"/>
            <a:ext cx="8108175" cy="5527736"/>
          </a:xfrm>
          <a:prstGeom prst="rect">
            <a:avLst/>
          </a:prstGeom>
          <a:noFill/>
          <a:extLst>
            <a:ext uri="{909E8E84-426E-40DD-AFC4-6F175D3DCCD1}">
              <a14:hiddenFill xmlns:a14="http://schemas.microsoft.com/office/drawing/2010/main">
                <a:solidFill>
                  <a:srgbClr val="FFFFFF"/>
                </a:solidFill>
              </a14:hiddenFill>
            </a:ext>
          </a:extLst>
        </p:spPr>
      </p:pic>
      <p:sp>
        <p:nvSpPr>
          <p:cNvPr id="10" name="文本框 9">
            <a:extLst>
              <a:ext uri="{FF2B5EF4-FFF2-40B4-BE49-F238E27FC236}">
                <a16:creationId xmlns:a16="http://schemas.microsoft.com/office/drawing/2014/main" id="{02A74945-A306-41BC-AD2E-C26CCEA4AD28}"/>
              </a:ext>
            </a:extLst>
          </p:cNvPr>
          <p:cNvSpPr txBox="1"/>
          <p:nvPr/>
        </p:nvSpPr>
        <p:spPr>
          <a:xfrm>
            <a:off x="852256" y="1214809"/>
            <a:ext cx="2734323" cy="523220"/>
          </a:xfrm>
          <a:prstGeom prst="rect">
            <a:avLst/>
          </a:prstGeom>
          <a:noFill/>
        </p:spPr>
        <p:txBody>
          <a:bodyPr wrap="square" rtlCol="0">
            <a:spAutoFit/>
          </a:bodyPr>
          <a:lstStyle/>
          <a:p>
            <a:r>
              <a:rPr lang="zh-CN" altLang="en-US" sz="2800" b="1" dirty="0"/>
              <a:t>相机成像模型</a:t>
            </a:r>
          </a:p>
        </p:txBody>
      </p:sp>
    </p:spTree>
    <p:extLst>
      <p:ext uri="{BB962C8B-B14F-4D97-AF65-F5344CB8AC3E}">
        <p14:creationId xmlns:p14="http://schemas.microsoft.com/office/powerpoint/2010/main" val="27902705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A19D7D-EC05-C447-8631-A37951651ABB}"/>
              </a:ext>
            </a:extLst>
          </p:cNvPr>
          <p:cNvSpPr>
            <a:spLocks noGrp="1"/>
          </p:cNvSpPr>
          <p:nvPr>
            <p:ph type="title"/>
          </p:nvPr>
        </p:nvSpPr>
        <p:spPr>
          <a:xfrm>
            <a:off x="761505" y="115455"/>
            <a:ext cx="10087099" cy="1012412"/>
          </a:xfrm>
        </p:spPr>
        <p:txBody>
          <a:bodyPr/>
          <a:lstStyle/>
          <a:p>
            <a:r>
              <a:rPr kumimoji="1" lang="zh-CN" altLang="en-US" dirty="0">
                <a:latin typeface="Times New Roman" panose="02020603050405020304" pitchFamily="18" charset="0"/>
                <a:cs typeface="Times New Roman" panose="02020603050405020304" pitchFamily="18" charset="0"/>
              </a:rPr>
              <a:t>背景</a:t>
            </a:r>
          </a:p>
        </p:txBody>
      </p:sp>
      <p:cxnSp>
        <p:nvCxnSpPr>
          <p:cNvPr id="5" name="直线连接符 4">
            <a:extLst>
              <a:ext uri="{FF2B5EF4-FFF2-40B4-BE49-F238E27FC236}">
                <a16:creationId xmlns:a16="http://schemas.microsoft.com/office/drawing/2014/main" id="{4BC4F9BA-DF4D-6A4F-BBF2-DCC4BE39F863}"/>
              </a:ext>
            </a:extLst>
          </p:cNvPr>
          <p:cNvCxnSpPr/>
          <p:nvPr/>
        </p:nvCxnSpPr>
        <p:spPr>
          <a:xfrm>
            <a:off x="761505" y="977881"/>
            <a:ext cx="10668990" cy="0"/>
          </a:xfrm>
          <a:prstGeom prst="line">
            <a:avLst/>
          </a:prstGeom>
          <a:ln w="41275">
            <a:solidFill>
              <a:schemeClr val="accent2"/>
            </a:solidFill>
          </a:ln>
        </p:spPr>
        <p:style>
          <a:lnRef idx="1">
            <a:schemeClr val="accent1"/>
          </a:lnRef>
          <a:fillRef idx="0">
            <a:schemeClr val="accent1"/>
          </a:fillRef>
          <a:effectRef idx="0">
            <a:schemeClr val="accent1"/>
          </a:effectRef>
          <a:fontRef idx="minor">
            <a:schemeClr val="tx1"/>
          </a:fontRef>
        </p:style>
      </p:cxnSp>
      <p:pic>
        <p:nvPicPr>
          <p:cNvPr id="2052" name="Picture 4" descr="https://img-blog.csdn.net/20161210142437060?watermark/2/text/aHR0cDovL2Jsb2cuY3Nkbi5uZXQvY2hlbnRyYXZlbGxpbmc=/font/5a6L5L2T/fontsize/400/fill/I0JBQkFCMA==/dissolve/70/gravity/SouthEast">
            <a:extLst>
              <a:ext uri="{FF2B5EF4-FFF2-40B4-BE49-F238E27FC236}">
                <a16:creationId xmlns:a16="http://schemas.microsoft.com/office/drawing/2014/main" id="{A88CCB10-6B52-4616-AC1F-3A54556CA8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11079" y="1824971"/>
            <a:ext cx="6095481" cy="4816878"/>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a:extLst>
              <a:ext uri="{FF2B5EF4-FFF2-40B4-BE49-F238E27FC236}">
                <a16:creationId xmlns:a16="http://schemas.microsoft.com/office/drawing/2014/main" id="{7737473D-B636-4066-971A-9FE883578464}"/>
              </a:ext>
            </a:extLst>
          </p:cNvPr>
          <p:cNvSpPr txBox="1"/>
          <p:nvPr/>
        </p:nvSpPr>
        <p:spPr>
          <a:xfrm>
            <a:off x="852256" y="1152435"/>
            <a:ext cx="6747424" cy="523220"/>
          </a:xfrm>
          <a:prstGeom prst="rect">
            <a:avLst/>
          </a:prstGeom>
          <a:noFill/>
        </p:spPr>
        <p:txBody>
          <a:bodyPr wrap="square" rtlCol="0">
            <a:spAutoFit/>
          </a:bodyPr>
          <a:lstStyle/>
          <a:p>
            <a:r>
              <a:rPr lang="zh-CN" altLang="en-US" sz="2800" b="1" dirty="0"/>
              <a:t>相机外参：世界坐标系→相机坐标系</a:t>
            </a:r>
          </a:p>
        </p:txBody>
      </p:sp>
    </p:spTree>
    <p:extLst>
      <p:ext uri="{BB962C8B-B14F-4D97-AF65-F5344CB8AC3E}">
        <p14:creationId xmlns:p14="http://schemas.microsoft.com/office/powerpoint/2010/main" val="27187800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A19D7D-EC05-C447-8631-A37951651ABB}"/>
              </a:ext>
            </a:extLst>
          </p:cNvPr>
          <p:cNvSpPr>
            <a:spLocks noGrp="1"/>
          </p:cNvSpPr>
          <p:nvPr>
            <p:ph type="title"/>
          </p:nvPr>
        </p:nvSpPr>
        <p:spPr>
          <a:xfrm>
            <a:off x="761505" y="115455"/>
            <a:ext cx="10087099" cy="1012412"/>
          </a:xfrm>
        </p:spPr>
        <p:txBody>
          <a:bodyPr/>
          <a:lstStyle/>
          <a:p>
            <a:r>
              <a:rPr kumimoji="1" lang="zh-CN" altLang="en-US" dirty="0">
                <a:latin typeface="Times New Roman" panose="02020603050405020304" pitchFamily="18" charset="0"/>
                <a:cs typeface="Times New Roman" panose="02020603050405020304" pitchFamily="18" charset="0"/>
              </a:rPr>
              <a:t>背景</a:t>
            </a:r>
          </a:p>
        </p:txBody>
      </p:sp>
      <p:cxnSp>
        <p:nvCxnSpPr>
          <p:cNvPr id="5" name="直线连接符 4">
            <a:extLst>
              <a:ext uri="{FF2B5EF4-FFF2-40B4-BE49-F238E27FC236}">
                <a16:creationId xmlns:a16="http://schemas.microsoft.com/office/drawing/2014/main" id="{4BC4F9BA-DF4D-6A4F-BBF2-DCC4BE39F863}"/>
              </a:ext>
            </a:extLst>
          </p:cNvPr>
          <p:cNvCxnSpPr/>
          <p:nvPr/>
        </p:nvCxnSpPr>
        <p:spPr>
          <a:xfrm>
            <a:off x="761505" y="977881"/>
            <a:ext cx="10668990" cy="0"/>
          </a:xfrm>
          <a:prstGeom prst="line">
            <a:avLst/>
          </a:prstGeom>
          <a:ln w="41275">
            <a:solidFill>
              <a:schemeClr val="accent2"/>
            </a:solidFill>
          </a:ln>
        </p:spPr>
        <p:style>
          <a:lnRef idx="1">
            <a:schemeClr val="accent1"/>
          </a:lnRef>
          <a:fillRef idx="0">
            <a:schemeClr val="accent1"/>
          </a:fillRef>
          <a:effectRef idx="0">
            <a:schemeClr val="accent1"/>
          </a:effectRef>
          <a:fontRef idx="minor">
            <a:schemeClr val="tx1"/>
          </a:fontRef>
        </p:style>
      </p:cxnSp>
      <p:pic>
        <p:nvPicPr>
          <p:cNvPr id="6" name="图片 5">
            <a:extLst>
              <a:ext uri="{FF2B5EF4-FFF2-40B4-BE49-F238E27FC236}">
                <a16:creationId xmlns:a16="http://schemas.microsoft.com/office/drawing/2014/main" id="{BBF893CD-E8AF-48ED-B4A1-BF6C2AF5CB61}"/>
              </a:ext>
            </a:extLst>
          </p:cNvPr>
          <p:cNvPicPr>
            <a:picLocks noChangeAspect="1"/>
          </p:cNvPicPr>
          <p:nvPr/>
        </p:nvPicPr>
        <p:blipFill>
          <a:blip r:embed="rId2"/>
          <a:stretch>
            <a:fillRect/>
          </a:stretch>
        </p:blipFill>
        <p:spPr>
          <a:xfrm>
            <a:off x="1966277" y="1220548"/>
            <a:ext cx="7848283" cy="5203620"/>
          </a:xfrm>
          <a:prstGeom prst="rect">
            <a:avLst/>
          </a:prstGeom>
        </p:spPr>
      </p:pic>
    </p:spTree>
    <p:extLst>
      <p:ext uri="{BB962C8B-B14F-4D97-AF65-F5344CB8AC3E}">
        <p14:creationId xmlns:p14="http://schemas.microsoft.com/office/powerpoint/2010/main" val="35617956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A19D7D-EC05-C447-8631-A37951651ABB}"/>
              </a:ext>
            </a:extLst>
          </p:cNvPr>
          <p:cNvSpPr>
            <a:spLocks noGrp="1"/>
          </p:cNvSpPr>
          <p:nvPr>
            <p:ph type="title"/>
          </p:nvPr>
        </p:nvSpPr>
        <p:spPr>
          <a:xfrm>
            <a:off x="761505" y="115455"/>
            <a:ext cx="10087099" cy="1012412"/>
          </a:xfrm>
        </p:spPr>
        <p:txBody>
          <a:bodyPr/>
          <a:lstStyle/>
          <a:p>
            <a:r>
              <a:rPr kumimoji="1" lang="zh-CN" altLang="en-US" dirty="0">
                <a:latin typeface="Times New Roman" panose="02020603050405020304" pitchFamily="18" charset="0"/>
                <a:cs typeface="Times New Roman" panose="02020603050405020304" pitchFamily="18" charset="0"/>
              </a:rPr>
              <a:t>背景</a:t>
            </a:r>
          </a:p>
        </p:txBody>
      </p:sp>
      <p:cxnSp>
        <p:nvCxnSpPr>
          <p:cNvPr id="5" name="直线连接符 4">
            <a:extLst>
              <a:ext uri="{FF2B5EF4-FFF2-40B4-BE49-F238E27FC236}">
                <a16:creationId xmlns:a16="http://schemas.microsoft.com/office/drawing/2014/main" id="{4BC4F9BA-DF4D-6A4F-BBF2-DCC4BE39F863}"/>
              </a:ext>
            </a:extLst>
          </p:cNvPr>
          <p:cNvCxnSpPr/>
          <p:nvPr/>
        </p:nvCxnSpPr>
        <p:spPr>
          <a:xfrm>
            <a:off x="761505" y="977881"/>
            <a:ext cx="10668990" cy="0"/>
          </a:xfrm>
          <a:prstGeom prst="line">
            <a:avLst/>
          </a:prstGeom>
          <a:ln w="41275">
            <a:solidFill>
              <a:schemeClr val="accent2"/>
            </a:solidFill>
          </a:ln>
        </p:spPr>
        <p:style>
          <a:lnRef idx="1">
            <a:schemeClr val="accent1"/>
          </a:lnRef>
          <a:fillRef idx="0">
            <a:schemeClr val="accent1"/>
          </a:fillRef>
          <a:effectRef idx="0">
            <a:schemeClr val="accent1"/>
          </a:effectRef>
          <a:fontRef idx="minor">
            <a:schemeClr val="tx1"/>
          </a:fontRef>
        </p:style>
      </p:cxnSp>
      <p:sp>
        <p:nvSpPr>
          <p:cNvPr id="7" name="文本框 6">
            <a:extLst>
              <a:ext uri="{FF2B5EF4-FFF2-40B4-BE49-F238E27FC236}">
                <a16:creationId xmlns:a16="http://schemas.microsoft.com/office/drawing/2014/main" id="{4DF22A92-A214-4767-9E07-851C901F521D}"/>
              </a:ext>
            </a:extLst>
          </p:cNvPr>
          <p:cNvSpPr txBox="1"/>
          <p:nvPr/>
        </p:nvSpPr>
        <p:spPr>
          <a:xfrm>
            <a:off x="852256" y="1152435"/>
            <a:ext cx="6747424" cy="523220"/>
          </a:xfrm>
          <a:prstGeom prst="rect">
            <a:avLst/>
          </a:prstGeom>
          <a:noFill/>
        </p:spPr>
        <p:txBody>
          <a:bodyPr wrap="square" rtlCol="0">
            <a:spAutoFit/>
          </a:bodyPr>
          <a:lstStyle/>
          <a:p>
            <a:r>
              <a:rPr lang="zh-CN" altLang="en-US" sz="2800" b="1" dirty="0"/>
              <a:t>相机内参：</a:t>
            </a:r>
            <a:r>
              <a:rPr lang="en-US" altLang="zh-CN" sz="2800" b="1" dirty="0"/>
              <a:t>1</a:t>
            </a:r>
            <a:r>
              <a:rPr lang="zh-CN" altLang="en-US" sz="2800" b="1" dirty="0"/>
              <a:t>）相机坐标系→图像坐标系</a:t>
            </a:r>
          </a:p>
        </p:txBody>
      </p:sp>
      <p:pic>
        <p:nvPicPr>
          <p:cNvPr id="3074" name="Picture 2" descr="https://img-blog.csdn.net/20161210142740999?watermark/2/text/aHR0cDovL2Jsb2cuY3Nkbi5uZXQvY2hlbnRyYXZlbGxpbmc=/font/5a6L5L2T/fontsize/400/fill/I0JBQkFCMA==/dissolve/70/gravity/SouthEast">
            <a:extLst>
              <a:ext uri="{FF2B5EF4-FFF2-40B4-BE49-F238E27FC236}">
                <a16:creationId xmlns:a16="http://schemas.microsoft.com/office/drawing/2014/main" id="{A55F4032-82CB-4B7A-9C13-0AEA5DDC0B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72080" y="2002881"/>
            <a:ext cx="7924800" cy="4791075"/>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a:extLst>
              <a:ext uri="{FF2B5EF4-FFF2-40B4-BE49-F238E27FC236}">
                <a16:creationId xmlns:a16="http://schemas.microsoft.com/office/drawing/2014/main" id="{573DA95E-ECC3-4636-B389-D0298F9F5AEF}"/>
              </a:ext>
            </a:extLst>
          </p:cNvPr>
          <p:cNvSpPr/>
          <p:nvPr/>
        </p:nvSpPr>
        <p:spPr>
          <a:xfrm>
            <a:off x="944385" y="1802826"/>
            <a:ext cx="4023855" cy="830997"/>
          </a:xfrm>
          <a:prstGeom prst="rect">
            <a:avLst/>
          </a:prstGeom>
        </p:spPr>
        <p:txBody>
          <a:bodyPr wrap="square">
            <a:spAutoFit/>
          </a:bodyPr>
          <a:lstStyle/>
          <a:p>
            <a:r>
              <a:rPr lang="zh-CN" altLang="en-US" sz="2400" dirty="0"/>
              <a:t>属于透视投影关系，从</a:t>
            </a:r>
            <a:r>
              <a:rPr lang="en-US" altLang="zh-CN" sz="2400" dirty="0"/>
              <a:t>3D</a:t>
            </a:r>
            <a:r>
              <a:rPr lang="zh-CN" altLang="en-US" sz="2400" dirty="0"/>
              <a:t>转换到</a:t>
            </a:r>
            <a:r>
              <a:rPr lang="en-US" altLang="zh-CN" sz="2400" dirty="0"/>
              <a:t>2D</a:t>
            </a:r>
            <a:endParaRPr lang="zh-CN" altLang="en-US" sz="2400" dirty="0"/>
          </a:p>
        </p:txBody>
      </p:sp>
    </p:spTree>
    <p:extLst>
      <p:ext uri="{BB962C8B-B14F-4D97-AF65-F5344CB8AC3E}">
        <p14:creationId xmlns:p14="http://schemas.microsoft.com/office/powerpoint/2010/main" val="15802861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A19D7D-EC05-C447-8631-A37951651ABB}"/>
              </a:ext>
            </a:extLst>
          </p:cNvPr>
          <p:cNvSpPr>
            <a:spLocks noGrp="1"/>
          </p:cNvSpPr>
          <p:nvPr>
            <p:ph type="title"/>
          </p:nvPr>
        </p:nvSpPr>
        <p:spPr>
          <a:xfrm>
            <a:off x="761505" y="115455"/>
            <a:ext cx="10087099" cy="1012412"/>
          </a:xfrm>
        </p:spPr>
        <p:txBody>
          <a:bodyPr/>
          <a:lstStyle/>
          <a:p>
            <a:r>
              <a:rPr kumimoji="1" lang="zh-CN" altLang="en-US" dirty="0">
                <a:latin typeface="Times New Roman" panose="02020603050405020304" pitchFamily="18" charset="0"/>
                <a:cs typeface="Times New Roman" panose="02020603050405020304" pitchFamily="18" charset="0"/>
              </a:rPr>
              <a:t>背景</a:t>
            </a:r>
          </a:p>
        </p:txBody>
      </p:sp>
      <p:cxnSp>
        <p:nvCxnSpPr>
          <p:cNvPr id="5" name="直线连接符 4">
            <a:extLst>
              <a:ext uri="{FF2B5EF4-FFF2-40B4-BE49-F238E27FC236}">
                <a16:creationId xmlns:a16="http://schemas.microsoft.com/office/drawing/2014/main" id="{4BC4F9BA-DF4D-6A4F-BBF2-DCC4BE39F863}"/>
              </a:ext>
            </a:extLst>
          </p:cNvPr>
          <p:cNvCxnSpPr/>
          <p:nvPr/>
        </p:nvCxnSpPr>
        <p:spPr>
          <a:xfrm>
            <a:off x="761505" y="977881"/>
            <a:ext cx="10668990" cy="0"/>
          </a:xfrm>
          <a:prstGeom prst="line">
            <a:avLst/>
          </a:prstGeom>
          <a:ln w="41275">
            <a:solidFill>
              <a:schemeClr val="accent2"/>
            </a:solidFill>
          </a:ln>
        </p:spPr>
        <p:style>
          <a:lnRef idx="1">
            <a:schemeClr val="accent1"/>
          </a:lnRef>
          <a:fillRef idx="0">
            <a:schemeClr val="accent1"/>
          </a:fillRef>
          <a:effectRef idx="0">
            <a:schemeClr val="accent1"/>
          </a:effectRef>
          <a:fontRef idx="minor">
            <a:schemeClr val="tx1"/>
          </a:fontRef>
        </p:style>
      </p:cxnSp>
      <p:sp>
        <p:nvSpPr>
          <p:cNvPr id="7" name="文本框 6">
            <a:extLst>
              <a:ext uri="{FF2B5EF4-FFF2-40B4-BE49-F238E27FC236}">
                <a16:creationId xmlns:a16="http://schemas.microsoft.com/office/drawing/2014/main" id="{4DF22A92-A214-4767-9E07-851C901F521D}"/>
              </a:ext>
            </a:extLst>
          </p:cNvPr>
          <p:cNvSpPr txBox="1"/>
          <p:nvPr/>
        </p:nvSpPr>
        <p:spPr>
          <a:xfrm>
            <a:off x="852256" y="1152435"/>
            <a:ext cx="6747424" cy="523220"/>
          </a:xfrm>
          <a:prstGeom prst="rect">
            <a:avLst/>
          </a:prstGeom>
          <a:noFill/>
        </p:spPr>
        <p:txBody>
          <a:bodyPr wrap="square" rtlCol="0">
            <a:spAutoFit/>
          </a:bodyPr>
          <a:lstStyle/>
          <a:p>
            <a:r>
              <a:rPr lang="zh-CN" altLang="en-US" sz="2800" b="1" dirty="0"/>
              <a:t>相机内参：</a:t>
            </a:r>
            <a:r>
              <a:rPr lang="en-US" altLang="zh-CN" sz="2800" b="1" dirty="0"/>
              <a:t>2</a:t>
            </a:r>
            <a:r>
              <a:rPr lang="zh-CN" altLang="en-US" sz="2800" b="1" dirty="0"/>
              <a:t>）图像坐标系→像素坐标系</a:t>
            </a:r>
          </a:p>
        </p:txBody>
      </p:sp>
      <p:pic>
        <p:nvPicPr>
          <p:cNvPr id="3" name="图片 2">
            <a:extLst>
              <a:ext uri="{FF2B5EF4-FFF2-40B4-BE49-F238E27FC236}">
                <a16:creationId xmlns:a16="http://schemas.microsoft.com/office/drawing/2014/main" id="{005ACF51-9A48-4AF0-AB4A-A45EA0718826}"/>
              </a:ext>
            </a:extLst>
          </p:cNvPr>
          <p:cNvPicPr>
            <a:picLocks noChangeAspect="1"/>
          </p:cNvPicPr>
          <p:nvPr/>
        </p:nvPicPr>
        <p:blipFill>
          <a:blip r:embed="rId2"/>
          <a:stretch>
            <a:fillRect/>
          </a:stretch>
        </p:blipFill>
        <p:spPr>
          <a:xfrm>
            <a:off x="2313940" y="1871981"/>
            <a:ext cx="6623805" cy="3819957"/>
          </a:xfrm>
          <a:prstGeom prst="rect">
            <a:avLst/>
          </a:prstGeom>
        </p:spPr>
      </p:pic>
      <p:pic>
        <p:nvPicPr>
          <p:cNvPr id="6" name="图片 5">
            <a:extLst>
              <a:ext uri="{FF2B5EF4-FFF2-40B4-BE49-F238E27FC236}">
                <a16:creationId xmlns:a16="http://schemas.microsoft.com/office/drawing/2014/main" id="{DFAC604C-5D16-45CB-8B58-52DA48E3AD6C}"/>
              </a:ext>
            </a:extLst>
          </p:cNvPr>
          <p:cNvPicPr>
            <a:picLocks noChangeAspect="1"/>
          </p:cNvPicPr>
          <p:nvPr/>
        </p:nvPicPr>
        <p:blipFill rotWithShape="1">
          <a:blip r:embed="rId3"/>
          <a:srcRect t="1" r="17158" b="4022"/>
          <a:stretch/>
        </p:blipFill>
        <p:spPr>
          <a:xfrm>
            <a:off x="1959836" y="5888264"/>
            <a:ext cx="8272327" cy="365704"/>
          </a:xfrm>
          <a:prstGeom prst="rect">
            <a:avLst/>
          </a:prstGeom>
        </p:spPr>
      </p:pic>
    </p:spTree>
    <p:extLst>
      <p:ext uri="{BB962C8B-B14F-4D97-AF65-F5344CB8AC3E}">
        <p14:creationId xmlns:p14="http://schemas.microsoft.com/office/powerpoint/2010/main" val="1408430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A19D7D-EC05-C447-8631-A37951651ABB}"/>
              </a:ext>
            </a:extLst>
          </p:cNvPr>
          <p:cNvSpPr>
            <a:spLocks noGrp="1"/>
          </p:cNvSpPr>
          <p:nvPr>
            <p:ph type="title"/>
          </p:nvPr>
        </p:nvSpPr>
        <p:spPr>
          <a:xfrm>
            <a:off x="761505" y="115455"/>
            <a:ext cx="10087099" cy="1012412"/>
          </a:xfrm>
        </p:spPr>
        <p:txBody>
          <a:bodyPr/>
          <a:lstStyle/>
          <a:p>
            <a:r>
              <a:rPr kumimoji="1" lang="zh-CN" altLang="en-US" dirty="0">
                <a:latin typeface="Times New Roman" panose="02020603050405020304" pitchFamily="18" charset="0"/>
                <a:cs typeface="Times New Roman" panose="02020603050405020304" pitchFamily="18" charset="0"/>
              </a:rPr>
              <a:t>背景</a:t>
            </a:r>
          </a:p>
        </p:txBody>
      </p:sp>
      <p:cxnSp>
        <p:nvCxnSpPr>
          <p:cNvPr id="5" name="直线连接符 4">
            <a:extLst>
              <a:ext uri="{FF2B5EF4-FFF2-40B4-BE49-F238E27FC236}">
                <a16:creationId xmlns:a16="http://schemas.microsoft.com/office/drawing/2014/main" id="{4BC4F9BA-DF4D-6A4F-BBF2-DCC4BE39F863}"/>
              </a:ext>
            </a:extLst>
          </p:cNvPr>
          <p:cNvCxnSpPr/>
          <p:nvPr/>
        </p:nvCxnSpPr>
        <p:spPr>
          <a:xfrm>
            <a:off x="761505" y="977881"/>
            <a:ext cx="10668990" cy="0"/>
          </a:xfrm>
          <a:prstGeom prst="line">
            <a:avLst/>
          </a:prstGeom>
          <a:ln w="41275">
            <a:solidFill>
              <a:schemeClr val="accent2"/>
            </a:solidFill>
          </a:ln>
        </p:spPr>
        <p:style>
          <a:lnRef idx="1">
            <a:schemeClr val="accent1"/>
          </a:lnRef>
          <a:fillRef idx="0">
            <a:schemeClr val="accent1"/>
          </a:fillRef>
          <a:effectRef idx="0">
            <a:schemeClr val="accent1"/>
          </a:effectRef>
          <a:fontRef idx="minor">
            <a:schemeClr val="tx1"/>
          </a:fontRef>
        </p:style>
      </p:cxnSp>
      <p:pic>
        <p:nvPicPr>
          <p:cNvPr id="5122" name="Picture 2" descr="https://img-blog.csdn.net/20161210144703071?watermark/2/text/aHR0cDovL2Jsb2cuY3Nkbi5uZXQvY2hlbnRyYXZlbGxpbmc=/font/5a6L5L2T/fontsize/400/fill/I0JBQkFCMA==/dissolve/70/gravity/SouthEast">
            <a:extLst>
              <a:ext uri="{FF2B5EF4-FFF2-40B4-BE49-F238E27FC236}">
                <a16:creationId xmlns:a16="http://schemas.microsoft.com/office/drawing/2014/main" id="{47DDA772-5983-4E0E-83C8-18C72E9A60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8718" y="3200406"/>
            <a:ext cx="10701777" cy="2204709"/>
          </a:xfrm>
          <a:prstGeom prst="rect">
            <a:avLst/>
          </a:prstGeom>
          <a:noFill/>
          <a:extLst>
            <a:ext uri="{909E8E84-426E-40DD-AFC4-6F175D3DCCD1}">
              <a14:hiddenFill xmlns:a14="http://schemas.microsoft.com/office/drawing/2010/main">
                <a:solidFill>
                  <a:srgbClr val="FFFFFF"/>
                </a:solidFill>
              </a14:hiddenFill>
            </a:ext>
          </a:extLst>
        </p:spPr>
      </p:pic>
      <p:sp>
        <p:nvSpPr>
          <p:cNvPr id="13" name="矩形 12">
            <a:extLst>
              <a:ext uri="{FF2B5EF4-FFF2-40B4-BE49-F238E27FC236}">
                <a16:creationId xmlns:a16="http://schemas.microsoft.com/office/drawing/2014/main" id="{321CC671-5D18-473C-9BB9-C76B160C918B}"/>
              </a:ext>
            </a:extLst>
          </p:cNvPr>
          <p:cNvSpPr/>
          <p:nvPr/>
        </p:nvSpPr>
        <p:spPr>
          <a:xfrm>
            <a:off x="761505" y="1296961"/>
            <a:ext cx="8294258" cy="523220"/>
          </a:xfrm>
          <a:prstGeom prst="rect">
            <a:avLst/>
          </a:prstGeom>
        </p:spPr>
        <p:txBody>
          <a:bodyPr wrap="none">
            <a:spAutoFit/>
          </a:bodyPr>
          <a:lstStyle/>
          <a:p>
            <a:r>
              <a:rPr lang="zh-CN" altLang="en-US" sz="2800" b="1" dirty="0"/>
              <a:t>世界坐标系→相机坐标系→图像坐标系→像素坐标系</a:t>
            </a:r>
          </a:p>
        </p:txBody>
      </p:sp>
      <p:sp>
        <p:nvSpPr>
          <p:cNvPr id="14" name="矩形 13">
            <a:extLst>
              <a:ext uri="{FF2B5EF4-FFF2-40B4-BE49-F238E27FC236}">
                <a16:creationId xmlns:a16="http://schemas.microsoft.com/office/drawing/2014/main" id="{5EFC1892-9439-49F9-9951-2684226FDC92}"/>
              </a:ext>
            </a:extLst>
          </p:cNvPr>
          <p:cNvSpPr/>
          <p:nvPr/>
        </p:nvSpPr>
        <p:spPr>
          <a:xfrm>
            <a:off x="761505" y="2179847"/>
            <a:ext cx="9449296" cy="830997"/>
          </a:xfrm>
          <a:prstGeom prst="rect">
            <a:avLst/>
          </a:prstGeom>
        </p:spPr>
        <p:txBody>
          <a:bodyPr wrap="square">
            <a:spAutoFit/>
          </a:bodyPr>
          <a:lstStyle/>
          <a:p>
            <a:r>
              <a:rPr lang="zh-CN" altLang="en-US" sz="2400" dirty="0"/>
              <a:t>通过上面四个坐标系的转换就可以得到一个点从世界坐标系如何转换到像素坐标系的</a:t>
            </a:r>
          </a:p>
        </p:txBody>
      </p:sp>
      <p:sp>
        <p:nvSpPr>
          <p:cNvPr id="17" name="矩形 16">
            <a:extLst>
              <a:ext uri="{FF2B5EF4-FFF2-40B4-BE49-F238E27FC236}">
                <a16:creationId xmlns:a16="http://schemas.microsoft.com/office/drawing/2014/main" id="{6D7477B3-768B-46A6-8FCB-E8453F82601A}"/>
              </a:ext>
            </a:extLst>
          </p:cNvPr>
          <p:cNvSpPr/>
          <p:nvPr/>
        </p:nvSpPr>
        <p:spPr>
          <a:xfrm>
            <a:off x="1080406" y="5594677"/>
            <a:ext cx="9449296" cy="400110"/>
          </a:xfrm>
          <a:prstGeom prst="rect">
            <a:avLst/>
          </a:prstGeom>
        </p:spPr>
        <p:txBody>
          <a:bodyPr wrap="square">
            <a:spAutoFit/>
          </a:bodyPr>
          <a:lstStyle/>
          <a:p>
            <a:r>
              <a:rPr lang="zh-CN" altLang="en-US" sz="2000" dirty="0"/>
              <a:t>其中相机的内参、外参可以通过 </a:t>
            </a:r>
            <a:r>
              <a:rPr lang="zh-CN" altLang="en-US" sz="2000" b="1" dirty="0"/>
              <a:t>张正友标定法</a:t>
            </a:r>
            <a:r>
              <a:rPr lang="zh-CN" altLang="en-US" sz="2000" dirty="0"/>
              <a:t>为代表的一系列相机标定方法获取。</a:t>
            </a:r>
          </a:p>
        </p:txBody>
      </p:sp>
      <p:sp>
        <p:nvSpPr>
          <p:cNvPr id="16" name="矩形 15">
            <a:extLst>
              <a:ext uri="{FF2B5EF4-FFF2-40B4-BE49-F238E27FC236}">
                <a16:creationId xmlns:a16="http://schemas.microsoft.com/office/drawing/2014/main" id="{1994A26F-3D15-4A2C-BE6B-61D1B94C4A22}"/>
              </a:ext>
            </a:extLst>
          </p:cNvPr>
          <p:cNvSpPr/>
          <p:nvPr/>
        </p:nvSpPr>
        <p:spPr>
          <a:xfrm>
            <a:off x="1080406" y="6001822"/>
            <a:ext cx="9668874" cy="369332"/>
          </a:xfrm>
          <a:prstGeom prst="rect">
            <a:avLst/>
          </a:prstGeom>
        </p:spPr>
        <p:txBody>
          <a:bodyPr wrap="square">
            <a:spAutoFit/>
          </a:bodyPr>
          <a:lstStyle/>
          <a:p>
            <a:r>
              <a:rPr lang="zh-CN" altLang="en-US" dirty="0">
                <a:hlinkClick r:id="rId3"/>
              </a:rPr>
              <a:t>张正友标定、</a:t>
            </a:r>
            <a:r>
              <a:rPr lang="en-US" altLang="zh-CN" dirty="0">
                <a:hlinkClick r:id="rId3"/>
              </a:rPr>
              <a:t>Camera Calibration Toolbox for </a:t>
            </a:r>
            <a:r>
              <a:rPr lang="en-US" altLang="zh-CN" dirty="0" err="1">
                <a:hlinkClick r:id="rId3"/>
              </a:rPr>
              <a:t>Matlab</a:t>
            </a:r>
            <a:r>
              <a:rPr lang="en-US" altLang="zh-CN" dirty="0">
                <a:hlinkClick r:id="rId3"/>
              </a:rPr>
              <a:t>-CSDN</a:t>
            </a:r>
            <a:r>
              <a:rPr lang="zh-CN" altLang="en-US" dirty="0">
                <a:hlinkClick r:id="rId3"/>
              </a:rPr>
              <a:t>博客</a:t>
            </a:r>
            <a:endParaRPr lang="zh-CN" altLang="en-US" dirty="0"/>
          </a:p>
        </p:txBody>
      </p:sp>
    </p:spTree>
    <p:extLst>
      <p:ext uri="{BB962C8B-B14F-4D97-AF65-F5344CB8AC3E}">
        <p14:creationId xmlns:p14="http://schemas.microsoft.com/office/powerpoint/2010/main" val="499429712"/>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387</TotalTime>
  <Words>317</Words>
  <Application>Microsoft Office PowerPoint</Application>
  <PresentationFormat>宽屏</PresentationFormat>
  <Paragraphs>44</Paragraphs>
  <Slides>15</Slides>
  <Notes>0</Notes>
  <HiddenSlides>0</HiddenSlides>
  <MMClips>1</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15</vt:i4>
      </vt:variant>
    </vt:vector>
  </HeadingPairs>
  <TitlesOfParts>
    <vt:vector size="22" baseType="lpstr">
      <vt:lpstr>等线</vt:lpstr>
      <vt:lpstr>等线 Light</vt:lpstr>
      <vt:lpstr>SimHei</vt:lpstr>
      <vt:lpstr>Arial</vt:lpstr>
      <vt:lpstr>Cambria Math</vt:lpstr>
      <vt:lpstr>Times New Roman</vt:lpstr>
      <vt:lpstr>Office 主题​​</vt:lpstr>
      <vt:lpstr>选做实验4 三维重建</vt:lpstr>
      <vt:lpstr>背景</vt:lpstr>
      <vt:lpstr>背景</vt:lpstr>
      <vt:lpstr>背景</vt:lpstr>
      <vt:lpstr>背景</vt:lpstr>
      <vt:lpstr>背景</vt:lpstr>
      <vt:lpstr>背景</vt:lpstr>
      <vt:lpstr>背景</vt:lpstr>
      <vt:lpstr>背景</vt:lpstr>
      <vt:lpstr>背景</vt:lpstr>
      <vt:lpstr>三维重建</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选做实验3 &amp; 4</dc:title>
  <dc:creator>w002635</dc:creator>
  <cp:lastModifiedBy>张 世舜</cp:lastModifiedBy>
  <cp:revision>26</cp:revision>
  <dcterms:created xsi:type="dcterms:W3CDTF">2022-11-09T08:43:20Z</dcterms:created>
  <dcterms:modified xsi:type="dcterms:W3CDTF">2023-10-19T04:58:23Z</dcterms:modified>
</cp:coreProperties>
</file>